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5"/>
    <p:sldMasterId id="2147483725" r:id="rId6"/>
    <p:sldMasterId id="2147483660" r:id="rId7"/>
    <p:sldMasterId id="2147483671" r:id="rId8"/>
    <p:sldMasterId id="2147483682" r:id="rId9"/>
    <p:sldMasterId id="2147483693" r:id="rId10"/>
    <p:sldMasterId id="2147483704" r:id="rId11"/>
  </p:sldMasterIdLst>
  <p:notesMasterIdLst>
    <p:notesMasterId r:id="rId23"/>
  </p:notesMasterIdLst>
  <p:handoutMasterIdLst>
    <p:handoutMasterId r:id="rId24"/>
  </p:handoutMasterIdLst>
  <p:sldIdLst>
    <p:sldId id="272" r:id="rId12"/>
    <p:sldId id="296" r:id="rId13"/>
    <p:sldId id="297" r:id="rId14"/>
    <p:sldId id="298" r:id="rId15"/>
    <p:sldId id="291" r:id="rId16"/>
    <p:sldId id="277" r:id="rId17"/>
    <p:sldId id="290" r:id="rId18"/>
    <p:sldId id="295" r:id="rId19"/>
    <p:sldId id="293" r:id="rId20"/>
    <p:sldId id="294" r:id="rId21"/>
    <p:sldId id="271" r:id="rId22"/>
  </p:sldIdLst>
  <p:sldSz cx="9144000" cy="6858000" type="screen4x3"/>
  <p:notesSz cx="7099300" cy="102346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9" userDrawn="1">
          <p15:clr>
            <a:srgbClr val="A4A3A4"/>
          </p15:clr>
        </p15:guide>
        <p15:guide id="2" pos="2299" userDrawn="1">
          <p15:clr>
            <a:srgbClr val="A4A3A4"/>
          </p15:clr>
        </p15:guide>
        <p15:guide id="3" orient="horz" pos="3224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AAA"/>
    <a:srgbClr val="003F72"/>
    <a:srgbClr val="BB133E"/>
    <a:srgbClr val="EC7A08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ddels stil 1 - uthevingsfarg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9801" autoAdjust="0"/>
    <p:restoredTop sz="57077" autoAdjust="0"/>
  </p:normalViewPr>
  <p:slideViewPr>
    <p:cSldViewPr snapToGrid="0" snapToObjects="1">
      <p:cViewPr varScale="1">
        <p:scale>
          <a:sx n="66" d="100"/>
          <a:sy n="66" d="100"/>
        </p:scale>
        <p:origin x="26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716" y="108"/>
      </p:cViewPr>
      <p:guideLst>
        <p:guide orient="horz" pos="2969"/>
        <p:guide pos="2299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8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1803980606514"/>
          <c:y val="0.11346251487737526"/>
          <c:w val="0.84877728055766322"/>
          <c:h val="0.7187645475812173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Reallønn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2010</c:v>
                </c:pt>
                <c:pt idx="10">
                  <c:v>2015</c:v>
                </c:pt>
              </c:numCache>
            </c:numRef>
          </c:cat>
          <c:val>
            <c:numRef>
              <c:f>'Ark1'!$B$2:$B$13</c:f>
              <c:numCache>
                <c:formatCode>General</c:formatCode>
                <c:ptCount val="12"/>
                <c:pt idx="0">
                  <c:v>80</c:v>
                </c:pt>
                <c:pt idx="1">
                  <c:v>95</c:v>
                </c:pt>
                <c:pt idx="2">
                  <c:v>110</c:v>
                </c:pt>
                <c:pt idx="3">
                  <c:v>125</c:v>
                </c:pt>
                <c:pt idx="4">
                  <c:v>140</c:v>
                </c:pt>
                <c:pt idx="5">
                  <c:v>155</c:v>
                </c:pt>
                <c:pt idx="6">
                  <c:v>170</c:v>
                </c:pt>
                <c:pt idx="7">
                  <c:v>185</c:v>
                </c:pt>
                <c:pt idx="8">
                  <c:v>200</c:v>
                </c:pt>
                <c:pt idx="9">
                  <c:v>215</c:v>
                </c:pt>
                <c:pt idx="10">
                  <c:v>230</c:v>
                </c:pt>
              </c:numCache>
            </c:numRef>
          </c:val>
          <c:smooth val="0"/>
        </c:ser>
        <c:ser>
          <c:idx val="1"/>
          <c:order val="1"/>
          <c:tx>
            <c:v>Realpris torsk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'Ark1'!$A$2:$A$13</c:f>
              <c:numCache>
                <c:formatCode>General</c:formatCode>
                <c:ptCount val="12"/>
                <c:pt idx="0">
                  <c:v>1965</c:v>
                </c:pt>
                <c:pt idx="1">
                  <c:v>1970</c:v>
                </c:pt>
                <c:pt idx="2">
                  <c:v>1975</c:v>
                </c:pt>
                <c:pt idx="3">
                  <c:v>1980</c:v>
                </c:pt>
                <c:pt idx="4">
                  <c:v>1985</c:v>
                </c:pt>
                <c:pt idx="5">
                  <c:v>1990</c:v>
                </c:pt>
                <c:pt idx="6">
                  <c:v>1995</c:v>
                </c:pt>
                <c:pt idx="7">
                  <c:v>2000</c:v>
                </c:pt>
                <c:pt idx="8">
                  <c:v>2005</c:v>
                </c:pt>
                <c:pt idx="9">
                  <c:v>2010</c:v>
                </c:pt>
                <c:pt idx="10">
                  <c:v>2015</c:v>
                </c:pt>
              </c:numCache>
            </c:numRef>
          </c:cat>
          <c:val>
            <c:numRef>
              <c:f>'Ark1'!$C$2:$C$13</c:f>
              <c:numCache>
                <c:formatCode>General</c:formatCode>
                <c:ptCount val="12"/>
                <c:pt idx="0">
                  <c:v>119</c:v>
                </c:pt>
                <c:pt idx="1">
                  <c:v>121.2</c:v>
                </c:pt>
                <c:pt idx="2">
                  <c:v>123.4</c:v>
                </c:pt>
                <c:pt idx="3">
                  <c:v>125.60000000000001</c:v>
                </c:pt>
                <c:pt idx="4">
                  <c:v>127.80000000000001</c:v>
                </c:pt>
                <c:pt idx="5">
                  <c:v>130</c:v>
                </c:pt>
                <c:pt idx="6">
                  <c:v>132.19999999999999</c:v>
                </c:pt>
                <c:pt idx="7">
                  <c:v>134.39999999999998</c:v>
                </c:pt>
                <c:pt idx="8">
                  <c:v>136.59999999999997</c:v>
                </c:pt>
                <c:pt idx="9">
                  <c:v>138.79999999999995</c:v>
                </c:pt>
                <c:pt idx="10">
                  <c:v>140.99999999999994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373984"/>
        <c:axId val="517375160"/>
      </c:lineChart>
      <c:catAx>
        <c:axId val="51737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7375160"/>
        <c:crosses val="autoZero"/>
        <c:auto val="1"/>
        <c:lblAlgn val="ctr"/>
        <c:lblOffset val="100"/>
        <c:noMultiLvlLbl val="0"/>
      </c:catAx>
      <c:valAx>
        <c:axId val="51737516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2000" dirty="0" smtClean="0">
                    <a:solidFill>
                      <a:schemeClr val="tx1"/>
                    </a:solidFill>
                  </a:rPr>
                  <a:t>Indeks</a:t>
                </a:r>
                <a:endParaRPr lang="nb-NO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96887916932944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737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I alt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'Ark1'!$A$2:$A$87</c:f>
              <c:numCache>
                <c:formatCode>General</c:formatCode>
                <c:ptCount val="86"/>
                <c:pt idx="0">
                  <c:v>1928</c:v>
                </c:pt>
                <c:pt idx="1">
                  <c:v>1929</c:v>
                </c:pt>
                <c:pt idx="2">
                  <c:v>1930</c:v>
                </c:pt>
                <c:pt idx="3">
                  <c:v>1931</c:v>
                </c:pt>
                <c:pt idx="4">
                  <c:v>1932</c:v>
                </c:pt>
                <c:pt idx="5">
                  <c:v>1933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1953</c:v>
                </c:pt>
                <c:pt idx="26">
                  <c:v>1954</c:v>
                </c:pt>
                <c:pt idx="27">
                  <c:v>1955</c:v>
                </c:pt>
                <c:pt idx="28">
                  <c:v>1956</c:v>
                </c:pt>
                <c:pt idx="29">
                  <c:v>1957</c:v>
                </c:pt>
                <c:pt idx="30">
                  <c:v>1958</c:v>
                </c:pt>
                <c:pt idx="31">
                  <c:v>1959</c:v>
                </c:pt>
                <c:pt idx="32">
                  <c:v>1960</c:v>
                </c:pt>
                <c:pt idx="33">
                  <c:v>1961</c:v>
                </c:pt>
                <c:pt idx="34">
                  <c:v>1962</c:v>
                </c:pt>
                <c:pt idx="35">
                  <c:v>1963</c:v>
                </c:pt>
                <c:pt idx="36">
                  <c:v>1964</c:v>
                </c:pt>
                <c:pt idx="37">
                  <c:v>1965</c:v>
                </c:pt>
                <c:pt idx="38">
                  <c:v>1966</c:v>
                </c:pt>
                <c:pt idx="39">
                  <c:v>1967</c:v>
                </c:pt>
                <c:pt idx="40">
                  <c:v>1968</c:v>
                </c:pt>
                <c:pt idx="41">
                  <c:v>1969</c:v>
                </c:pt>
                <c:pt idx="42">
                  <c:v>1970</c:v>
                </c:pt>
                <c:pt idx="43">
                  <c:v>1971</c:v>
                </c:pt>
                <c:pt idx="44">
                  <c:v>1972</c:v>
                </c:pt>
                <c:pt idx="45">
                  <c:v>1973</c:v>
                </c:pt>
                <c:pt idx="46">
                  <c:v>1974</c:v>
                </c:pt>
                <c:pt idx="47">
                  <c:v>1975</c:v>
                </c:pt>
                <c:pt idx="48">
                  <c:v>1976</c:v>
                </c:pt>
                <c:pt idx="49">
                  <c:v>1977</c:v>
                </c:pt>
                <c:pt idx="50">
                  <c:v>1978</c:v>
                </c:pt>
                <c:pt idx="51">
                  <c:v>1979</c:v>
                </c:pt>
                <c:pt idx="52">
                  <c:v>1980</c:v>
                </c:pt>
                <c:pt idx="53">
                  <c:v>1981</c:v>
                </c:pt>
                <c:pt idx="54">
                  <c:v>1982</c:v>
                </c:pt>
                <c:pt idx="55">
                  <c:v>1983</c:v>
                </c:pt>
                <c:pt idx="56">
                  <c:v>1984</c:v>
                </c:pt>
                <c:pt idx="57">
                  <c:v>1985</c:v>
                </c:pt>
                <c:pt idx="58">
                  <c:v>1986</c:v>
                </c:pt>
                <c:pt idx="59">
                  <c:v>1987</c:v>
                </c:pt>
                <c:pt idx="60">
                  <c:v>1988</c:v>
                </c:pt>
                <c:pt idx="61">
                  <c:v>1989</c:v>
                </c:pt>
                <c:pt idx="62">
                  <c:v>1990</c:v>
                </c:pt>
                <c:pt idx="63">
                  <c:v>1991</c:v>
                </c:pt>
                <c:pt idx="64">
                  <c:v>1992</c:v>
                </c:pt>
                <c:pt idx="65">
                  <c:v>1993</c:v>
                </c:pt>
                <c:pt idx="66">
                  <c:v>1994</c:v>
                </c:pt>
                <c:pt idx="67">
                  <c:v>1995</c:v>
                </c:pt>
                <c:pt idx="68">
                  <c:v>1996</c:v>
                </c:pt>
                <c:pt idx="69">
                  <c:v>1997</c:v>
                </c:pt>
                <c:pt idx="70">
                  <c:v>1998</c:v>
                </c:pt>
                <c:pt idx="71">
                  <c:v>1999</c:v>
                </c:pt>
                <c:pt idx="72">
                  <c:v>2000</c:v>
                </c:pt>
                <c:pt idx="73">
                  <c:v>2001</c:v>
                </c:pt>
                <c:pt idx="74">
                  <c:v>2002</c:v>
                </c:pt>
                <c:pt idx="75">
                  <c:v>2003</c:v>
                </c:pt>
                <c:pt idx="76">
                  <c:v>2004</c:v>
                </c:pt>
                <c:pt idx="77">
                  <c:v>2005</c:v>
                </c:pt>
                <c:pt idx="78">
                  <c:v>2006</c:v>
                </c:pt>
                <c:pt idx="79">
                  <c:v>2007</c:v>
                </c:pt>
                <c:pt idx="80">
                  <c:v>2008</c:v>
                </c:pt>
                <c:pt idx="81">
                  <c:v>2009</c:v>
                </c:pt>
                <c:pt idx="82">
                  <c:v>2010</c:v>
                </c:pt>
                <c:pt idx="83">
                  <c:v>2011</c:v>
                </c:pt>
                <c:pt idx="84">
                  <c:v>2012</c:v>
                </c:pt>
                <c:pt idx="85">
                  <c:v>2013</c:v>
                </c:pt>
              </c:numCache>
            </c:numRef>
          </c:cat>
          <c:val>
            <c:numRef>
              <c:f>'Ark1'!$B$2:$B$87</c:f>
              <c:numCache>
                <c:formatCode>General</c:formatCode>
                <c:ptCount val="86"/>
                <c:pt idx="0">
                  <c:v>101.6</c:v>
                </c:pt>
                <c:pt idx="1">
                  <c:v>101.1</c:v>
                </c:pt>
                <c:pt idx="2">
                  <c:v>102.1</c:v>
                </c:pt>
                <c:pt idx="3">
                  <c:v>103.4</c:v>
                </c:pt>
                <c:pt idx="4">
                  <c:v>105.7</c:v>
                </c:pt>
                <c:pt idx="5">
                  <c:v>107.1</c:v>
                </c:pt>
                <c:pt idx="6">
                  <c:v>110.8</c:v>
                </c:pt>
                <c:pt idx="7">
                  <c:v>114.4</c:v>
                </c:pt>
                <c:pt idx="8">
                  <c:v>119.9</c:v>
                </c:pt>
                <c:pt idx="9">
                  <c:v>123.4</c:v>
                </c:pt>
                <c:pt idx="10">
                  <c:v>124.6</c:v>
                </c:pt>
                <c:pt idx="11">
                  <c:v>124.1</c:v>
                </c:pt>
                <c:pt idx="12">
                  <c:v>121.9</c:v>
                </c:pt>
                <c:pt idx="13">
                  <c:v>115.1</c:v>
                </c:pt>
                <c:pt idx="14">
                  <c:v>112.4</c:v>
                </c:pt>
                <c:pt idx="15">
                  <c:v>114.1</c:v>
                </c:pt>
                <c:pt idx="16">
                  <c:v>116.9</c:v>
                </c:pt>
                <c:pt idx="17">
                  <c:v>112.4</c:v>
                </c:pt>
                <c:pt idx="18">
                  <c:v>118.4</c:v>
                </c:pt>
                <c:pt idx="19">
                  <c:v>115.9</c:v>
                </c:pt>
                <c:pt idx="20">
                  <c:v>114.1</c:v>
                </c:pt>
                <c:pt idx="21">
                  <c:v>98.4</c:v>
                </c:pt>
                <c:pt idx="22">
                  <c:v>98.3</c:v>
                </c:pt>
                <c:pt idx="23">
                  <c:v>96.5</c:v>
                </c:pt>
                <c:pt idx="24">
                  <c:v>94.6</c:v>
                </c:pt>
                <c:pt idx="25">
                  <c:v>93.9</c:v>
                </c:pt>
                <c:pt idx="26">
                  <c:v>92.5</c:v>
                </c:pt>
                <c:pt idx="27">
                  <c:v>90.5</c:v>
                </c:pt>
                <c:pt idx="28">
                  <c:v>87.2</c:v>
                </c:pt>
                <c:pt idx="29">
                  <c:v>80.5</c:v>
                </c:pt>
                <c:pt idx="30">
                  <c:v>75.8</c:v>
                </c:pt>
                <c:pt idx="31">
                  <c:v>73.8</c:v>
                </c:pt>
                <c:pt idx="32">
                  <c:v>60.9</c:v>
                </c:pt>
                <c:pt idx="33">
                  <c:v>59.4</c:v>
                </c:pt>
                <c:pt idx="34">
                  <c:v>56.9</c:v>
                </c:pt>
                <c:pt idx="35">
                  <c:v>55.3</c:v>
                </c:pt>
                <c:pt idx="36">
                  <c:v>51.3</c:v>
                </c:pt>
                <c:pt idx="37">
                  <c:v>48.6</c:v>
                </c:pt>
                <c:pt idx="38">
                  <c:v>51.1</c:v>
                </c:pt>
                <c:pt idx="39">
                  <c:v>49.1</c:v>
                </c:pt>
                <c:pt idx="40">
                  <c:v>47.8</c:v>
                </c:pt>
                <c:pt idx="41">
                  <c:v>45</c:v>
                </c:pt>
                <c:pt idx="42">
                  <c:v>43</c:v>
                </c:pt>
                <c:pt idx="43">
                  <c:v>41.4</c:v>
                </c:pt>
                <c:pt idx="44">
                  <c:v>38.299999999999997</c:v>
                </c:pt>
                <c:pt idx="45">
                  <c:v>37.5</c:v>
                </c:pt>
                <c:pt idx="46">
                  <c:v>36.4</c:v>
                </c:pt>
                <c:pt idx="47">
                  <c:v>35.299999999999997</c:v>
                </c:pt>
                <c:pt idx="48">
                  <c:v>33.299999999999997</c:v>
                </c:pt>
                <c:pt idx="49">
                  <c:v>32.6</c:v>
                </c:pt>
                <c:pt idx="50">
                  <c:v>33.6</c:v>
                </c:pt>
                <c:pt idx="51">
                  <c:v>34</c:v>
                </c:pt>
                <c:pt idx="52">
                  <c:v>34.799999999999997</c:v>
                </c:pt>
                <c:pt idx="53">
                  <c:v>35.299999999999997</c:v>
                </c:pt>
                <c:pt idx="54">
                  <c:v>31.65</c:v>
                </c:pt>
                <c:pt idx="55">
                  <c:v>28</c:v>
                </c:pt>
                <c:pt idx="56">
                  <c:v>29.6</c:v>
                </c:pt>
                <c:pt idx="57">
                  <c:v>29.6</c:v>
                </c:pt>
                <c:pt idx="58">
                  <c:v>30</c:v>
                </c:pt>
                <c:pt idx="59">
                  <c:v>29.9</c:v>
                </c:pt>
                <c:pt idx="60">
                  <c:v>29.4</c:v>
                </c:pt>
                <c:pt idx="61">
                  <c:v>28.7</c:v>
                </c:pt>
                <c:pt idx="62">
                  <c:v>27.5</c:v>
                </c:pt>
                <c:pt idx="63">
                  <c:v>27</c:v>
                </c:pt>
                <c:pt idx="64">
                  <c:v>26.8</c:v>
                </c:pt>
                <c:pt idx="65">
                  <c:v>25.4</c:v>
                </c:pt>
                <c:pt idx="66">
                  <c:v>22.9</c:v>
                </c:pt>
                <c:pt idx="67">
                  <c:v>23.7</c:v>
                </c:pt>
                <c:pt idx="68">
                  <c:v>23.4</c:v>
                </c:pt>
                <c:pt idx="69">
                  <c:v>22.9</c:v>
                </c:pt>
                <c:pt idx="70">
                  <c:v>21.3</c:v>
                </c:pt>
                <c:pt idx="71">
                  <c:v>21.3</c:v>
                </c:pt>
                <c:pt idx="72">
                  <c:v>20.100000000000001</c:v>
                </c:pt>
                <c:pt idx="73">
                  <c:v>18.899999999999999</c:v>
                </c:pt>
                <c:pt idx="74">
                  <c:v>18.5</c:v>
                </c:pt>
                <c:pt idx="75">
                  <c:v>17.2</c:v>
                </c:pt>
                <c:pt idx="76">
                  <c:v>15.5</c:v>
                </c:pt>
                <c:pt idx="77">
                  <c:v>14.6</c:v>
                </c:pt>
                <c:pt idx="78">
                  <c:v>13.9</c:v>
                </c:pt>
                <c:pt idx="79">
                  <c:v>13.2</c:v>
                </c:pt>
                <c:pt idx="80">
                  <c:v>13.5</c:v>
                </c:pt>
                <c:pt idx="81">
                  <c:v>13.2</c:v>
                </c:pt>
                <c:pt idx="82">
                  <c:v>12.9</c:v>
                </c:pt>
                <c:pt idx="83">
                  <c:v>12.8</c:v>
                </c:pt>
                <c:pt idx="84">
                  <c:v>12</c:v>
                </c:pt>
                <c:pt idx="85">
                  <c:v>11.6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Hoved/eneyrke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'Ark1'!$A$2:$A$87</c:f>
              <c:numCache>
                <c:formatCode>General</c:formatCode>
                <c:ptCount val="86"/>
                <c:pt idx="0">
                  <c:v>1928</c:v>
                </c:pt>
                <c:pt idx="1">
                  <c:v>1929</c:v>
                </c:pt>
                <c:pt idx="2">
                  <c:v>1930</c:v>
                </c:pt>
                <c:pt idx="3">
                  <c:v>1931</c:v>
                </c:pt>
                <c:pt idx="4">
                  <c:v>1932</c:v>
                </c:pt>
                <c:pt idx="5">
                  <c:v>1933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1953</c:v>
                </c:pt>
                <c:pt idx="26">
                  <c:v>1954</c:v>
                </c:pt>
                <c:pt idx="27">
                  <c:v>1955</c:v>
                </c:pt>
                <c:pt idx="28">
                  <c:v>1956</c:v>
                </c:pt>
                <c:pt idx="29">
                  <c:v>1957</c:v>
                </c:pt>
                <c:pt idx="30">
                  <c:v>1958</c:v>
                </c:pt>
                <c:pt idx="31">
                  <c:v>1959</c:v>
                </c:pt>
                <c:pt idx="32">
                  <c:v>1960</c:v>
                </c:pt>
                <c:pt idx="33">
                  <c:v>1961</c:v>
                </c:pt>
                <c:pt idx="34">
                  <c:v>1962</c:v>
                </c:pt>
                <c:pt idx="35">
                  <c:v>1963</c:v>
                </c:pt>
                <c:pt idx="36">
                  <c:v>1964</c:v>
                </c:pt>
                <c:pt idx="37">
                  <c:v>1965</c:v>
                </c:pt>
                <c:pt idx="38">
                  <c:v>1966</c:v>
                </c:pt>
                <c:pt idx="39">
                  <c:v>1967</c:v>
                </c:pt>
                <c:pt idx="40">
                  <c:v>1968</c:v>
                </c:pt>
                <c:pt idx="41">
                  <c:v>1969</c:v>
                </c:pt>
                <c:pt idx="42">
                  <c:v>1970</c:v>
                </c:pt>
                <c:pt idx="43">
                  <c:v>1971</c:v>
                </c:pt>
                <c:pt idx="44">
                  <c:v>1972</c:v>
                </c:pt>
                <c:pt idx="45">
                  <c:v>1973</c:v>
                </c:pt>
                <c:pt idx="46">
                  <c:v>1974</c:v>
                </c:pt>
                <c:pt idx="47">
                  <c:v>1975</c:v>
                </c:pt>
                <c:pt idx="48">
                  <c:v>1976</c:v>
                </c:pt>
                <c:pt idx="49">
                  <c:v>1977</c:v>
                </c:pt>
                <c:pt idx="50">
                  <c:v>1978</c:v>
                </c:pt>
                <c:pt idx="51">
                  <c:v>1979</c:v>
                </c:pt>
                <c:pt idx="52">
                  <c:v>1980</c:v>
                </c:pt>
                <c:pt idx="53">
                  <c:v>1981</c:v>
                </c:pt>
                <c:pt idx="54">
                  <c:v>1982</c:v>
                </c:pt>
                <c:pt idx="55">
                  <c:v>1983</c:v>
                </c:pt>
                <c:pt idx="56">
                  <c:v>1984</c:v>
                </c:pt>
                <c:pt idx="57">
                  <c:v>1985</c:v>
                </c:pt>
                <c:pt idx="58">
                  <c:v>1986</c:v>
                </c:pt>
                <c:pt idx="59">
                  <c:v>1987</c:v>
                </c:pt>
                <c:pt idx="60">
                  <c:v>1988</c:v>
                </c:pt>
                <c:pt idx="61">
                  <c:v>1989</c:v>
                </c:pt>
                <c:pt idx="62">
                  <c:v>1990</c:v>
                </c:pt>
                <c:pt idx="63">
                  <c:v>1991</c:v>
                </c:pt>
                <c:pt idx="64">
                  <c:v>1992</c:v>
                </c:pt>
                <c:pt idx="65">
                  <c:v>1993</c:v>
                </c:pt>
                <c:pt idx="66">
                  <c:v>1994</c:v>
                </c:pt>
                <c:pt idx="67">
                  <c:v>1995</c:v>
                </c:pt>
                <c:pt idx="68">
                  <c:v>1996</c:v>
                </c:pt>
                <c:pt idx="69">
                  <c:v>1997</c:v>
                </c:pt>
                <c:pt idx="70">
                  <c:v>1998</c:v>
                </c:pt>
                <c:pt idx="71">
                  <c:v>1999</c:v>
                </c:pt>
                <c:pt idx="72">
                  <c:v>2000</c:v>
                </c:pt>
                <c:pt idx="73">
                  <c:v>2001</c:v>
                </c:pt>
                <c:pt idx="74">
                  <c:v>2002</c:v>
                </c:pt>
                <c:pt idx="75">
                  <c:v>2003</c:v>
                </c:pt>
                <c:pt idx="76">
                  <c:v>2004</c:v>
                </c:pt>
                <c:pt idx="77">
                  <c:v>2005</c:v>
                </c:pt>
                <c:pt idx="78">
                  <c:v>2006</c:v>
                </c:pt>
                <c:pt idx="79">
                  <c:v>2007</c:v>
                </c:pt>
                <c:pt idx="80">
                  <c:v>2008</c:v>
                </c:pt>
                <c:pt idx="81">
                  <c:v>2009</c:v>
                </c:pt>
                <c:pt idx="82">
                  <c:v>2010</c:v>
                </c:pt>
                <c:pt idx="83">
                  <c:v>2011</c:v>
                </c:pt>
                <c:pt idx="84">
                  <c:v>2012</c:v>
                </c:pt>
                <c:pt idx="85">
                  <c:v>2013</c:v>
                </c:pt>
              </c:numCache>
            </c:numRef>
          </c:cat>
          <c:val>
            <c:numRef>
              <c:f>'Ark1'!$C$2:$C$87</c:f>
              <c:numCache>
                <c:formatCode>General</c:formatCode>
                <c:ptCount val="86"/>
                <c:pt idx="0">
                  <c:v>66</c:v>
                </c:pt>
                <c:pt idx="1">
                  <c:v>66</c:v>
                </c:pt>
                <c:pt idx="2">
                  <c:v>67.099999999999994</c:v>
                </c:pt>
                <c:pt idx="3">
                  <c:v>67.599999999999994</c:v>
                </c:pt>
                <c:pt idx="4">
                  <c:v>70.599999999999994</c:v>
                </c:pt>
                <c:pt idx="5">
                  <c:v>71.2</c:v>
                </c:pt>
                <c:pt idx="6">
                  <c:v>74.099999999999994</c:v>
                </c:pt>
                <c:pt idx="7">
                  <c:v>76.2</c:v>
                </c:pt>
                <c:pt idx="8">
                  <c:v>80.099999999999994</c:v>
                </c:pt>
                <c:pt idx="9">
                  <c:v>82.8</c:v>
                </c:pt>
                <c:pt idx="10">
                  <c:v>82.9</c:v>
                </c:pt>
                <c:pt idx="11">
                  <c:v>83.1</c:v>
                </c:pt>
                <c:pt idx="12">
                  <c:v>80.3</c:v>
                </c:pt>
                <c:pt idx="13">
                  <c:v>74.900000000000006</c:v>
                </c:pt>
                <c:pt idx="14">
                  <c:v>72.2</c:v>
                </c:pt>
                <c:pt idx="15">
                  <c:v>75.599999999999994</c:v>
                </c:pt>
                <c:pt idx="16">
                  <c:v>77.099999999999994</c:v>
                </c:pt>
                <c:pt idx="17">
                  <c:v>73.7</c:v>
                </c:pt>
                <c:pt idx="18">
                  <c:v>79.2</c:v>
                </c:pt>
                <c:pt idx="19">
                  <c:v>78.599999999999994</c:v>
                </c:pt>
                <c:pt idx="20">
                  <c:v>77.599999999999994</c:v>
                </c:pt>
                <c:pt idx="21">
                  <c:v>68.900000000000006</c:v>
                </c:pt>
                <c:pt idx="22">
                  <c:v>68.099999999999994</c:v>
                </c:pt>
                <c:pt idx="23">
                  <c:v>67</c:v>
                </c:pt>
                <c:pt idx="24">
                  <c:v>66</c:v>
                </c:pt>
                <c:pt idx="25">
                  <c:v>66.099999999999994</c:v>
                </c:pt>
                <c:pt idx="26">
                  <c:v>64.400000000000006</c:v>
                </c:pt>
                <c:pt idx="27">
                  <c:v>63.3</c:v>
                </c:pt>
                <c:pt idx="28">
                  <c:v>61.3</c:v>
                </c:pt>
                <c:pt idx="29">
                  <c:v>57.9</c:v>
                </c:pt>
                <c:pt idx="30">
                  <c:v>53.5</c:v>
                </c:pt>
                <c:pt idx="31">
                  <c:v>51.3</c:v>
                </c:pt>
                <c:pt idx="32">
                  <c:v>45.2</c:v>
                </c:pt>
                <c:pt idx="33">
                  <c:v>44.2</c:v>
                </c:pt>
                <c:pt idx="34">
                  <c:v>41.2</c:v>
                </c:pt>
                <c:pt idx="35">
                  <c:v>40.200000000000003</c:v>
                </c:pt>
                <c:pt idx="36">
                  <c:v>37.5</c:v>
                </c:pt>
                <c:pt idx="37">
                  <c:v>36.700000000000003</c:v>
                </c:pt>
                <c:pt idx="38">
                  <c:v>36.9</c:v>
                </c:pt>
                <c:pt idx="39">
                  <c:v>36</c:v>
                </c:pt>
                <c:pt idx="40">
                  <c:v>35.4</c:v>
                </c:pt>
                <c:pt idx="41">
                  <c:v>33.299999999999997</c:v>
                </c:pt>
                <c:pt idx="42">
                  <c:v>31.9</c:v>
                </c:pt>
                <c:pt idx="43">
                  <c:v>30.8</c:v>
                </c:pt>
                <c:pt idx="44">
                  <c:v>28.2</c:v>
                </c:pt>
                <c:pt idx="45">
                  <c:v>26.9</c:v>
                </c:pt>
                <c:pt idx="46">
                  <c:v>26.4</c:v>
                </c:pt>
                <c:pt idx="47">
                  <c:v>25.4</c:v>
                </c:pt>
                <c:pt idx="48">
                  <c:v>24.8</c:v>
                </c:pt>
                <c:pt idx="49">
                  <c:v>24.2</c:v>
                </c:pt>
                <c:pt idx="50">
                  <c:v>24.7</c:v>
                </c:pt>
                <c:pt idx="51">
                  <c:v>24.9</c:v>
                </c:pt>
                <c:pt idx="52">
                  <c:v>25.2</c:v>
                </c:pt>
                <c:pt idx="53">
                  <c:v>25.3</c:v>
                </c:pt>
                <c:pt idx="54">
                  <c:v>23.8</c:v>
                </c:pt>
                <c:pt idx="55">
                  <c:v>22.3</c:v>
                </c:pt>
                <c:pt idx="56">
                  <c:v>22.8</c:v>
                </c:pt>
                <c:pt idx="57">
                  <c:v>22.5</c:v>
                </c:pt>
                <c:pt idx="58">
                  <c:v>22.6</c:v>
                </c:pt>
                <c:pt idx="59">
                  <c:v>22.6</c:v>
                </c:pt>
                <c:pt idx="60">
                  <c:v>22.1</c:v>
                </c:pt>
                <c:pt idx="61">
                  <c:v>21.5</c:v>
                </c:pt>
                <c:pt idx="62">
                  <c:v>20.5</c:v>
                </c:pt>
                <c:pt idx="63">
                  <c:v>20</c:v>
                </c:pt>
                <c:pt idx="64">
                  <c:v>19.8</c:v>
                </c:pt>
                <c:pt idx="65">
                  <c:v>19.100000000000001</c:v>
                </c:pt>
                <c:pt idx="66">
                  <c:v>16.399999999999999</c:v>
                </c:pt>
                <c:pt idx="67">
                  <c:v>17.2</c:v>
                </c:pt>
                <c:pt idx="68">
                  <c:v>17.100000000000001</c:v>
                </c:pt>
                <c:pt idx="69">
                  <c:v>16.600000000000001</c:v>
                </c:pt>
                <c:pt idx="70">
                  <c:v>15.1</c:v>
                </c:pt>
                <c:pt idx="71">
                  <c:v>15.4</c:v>
                </c:pt>
                <c:pt idx="72">
                  <c:v>14.3</c:v>
                </c:pt>
                <c:pt idx="73">
                  <c:v>13.7</c:v>
                </c:pt>
                <c:pt idx="74">
                  <c:v>13.8</c:v>
                </c:pt>
                <c:pt idx="75">
                  <c:v>13.2</c:v>
                </c:pt>
                <c:pt idx="76">
                  <c:v>12.6</c:v>
                </c:pt>
                <c:pt idx="77">
                  <c:v>11.7</c:v>
                </c:pt>
                <c:pt idx="78">
                  <c:v>11</c:v>
                </c:pt>
                <c:pt idx="79">
                  <c:v>10.5</c:v>
                </c:pt>
                <c:pt idx="80">
                  <c:v>10.6</c:v>
                </c:pt>
                <c:pt idx="81">
                  <c:v>10.5</c:v>
                </c:pt>
                <c:pt idx="82">
                  <c:v>10.3</c:v>
                </c:pt>
                <c:pt idx="83">
                  <c:v>10.199999999999999</c:v>
                </c:pt>
                <c:pt idx="84">
                  <c:v>9.8000000000000007</c:v>
                </c:pt>
                <c:pt idx="85">
                  <c:v>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Biyrke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'Ark1'!$A$2:$A$87</c:f>
              <c:numCache>
                <c:formatCode>General</c:formatCode>
                <c:ptCount val="86"/>
                <c:pt idx="0">
                  <c:v>1928</c:v>
                </c:pt>
                <c:pt idx="1">
                  <c:v>1929</c:v>
                </c:pt>
                <c:pt idx="2">
                  <c:v>1930</c:v>
                </c:pt>
                <c:pt idx="3">
                  <c:v>1931</c:v>
                </c:pt>
                <c:pt idx="4">
                  <c:v>1932</c:v>
                </c:pt>
                <c:pt idx="5">
                  <c:v>1933</c:v>
                </c:pt>
                <c:pt idx="6">
                  <c:v>1934</c:v>
                </c:pt>
                <c:pt idx="7">
                  <c:v>1935</c:v>
                </c:pt>
                <c:pt idx="8">
                  <c:v>1936</c:v>
                </c:pt>
                <c:pt idx="9">
                  <c:v>1937</c:v>
                </c:pt>
                <c:pt idx="10">
                  <c:v>1938</c:v>
                </c:pt>
                <c:pt idx="11">
                  <c:v>1939</c:v>
                </c:pt>
                <c:pt idx="12">
                  <c:v>1940</c:v>
                </c:pt>
                <c:pt idx="13">
                  <c:v>1941</c:v>
                </c:pt>
                <c:pt idx="14">
                  <c:v>1942</c:v>
                </c:pt>
                <c:pt idx="15">
                  <c:v>1943</c:v>
                </c:pt>
                <c:pt idx="16">
                  <c:v>1944</c:v>
                </c:pt>
                <c:pt idx="17">
                  <c:v>1945</c:v>
                </c:pt>
                <c:pt idx="18">
                  <c:v>1946</c:v>
                </c:pt>
                <c:pt idx="19">
                  <c:v>1947</c:v>
                </c:pt>
                <c:pt idx="20">
                  <c:v>1948</c:v>
                </c:pt>
                <c:pt idx="21">
                  <c:v>1949</c:v>
                </c:pt>
                <c:pt idx="22">
                  <c:v>1950</c:v>
                </c:pt>
                <c:pt idx="23">
                  <c:v>1951</c:v>
                </c:pt>
                <c:pt idx="24">
                  <c:v>1952</c:v>
                </c:pt>
                <c:pt idx="25">
                  <c:v>1953</c:v>
                </c:pt>
                <c:pt idx="26">
                  <c:v>1954</c:v>
                </c:pt>
                <c:pt idx="27">
                  <c:v>1955</c:v>
                </c:pt>
                <c:pt idx="28">
                  <c:v>1956</c:v>
                </c:pt>
                <c:pt idx="29">
                  <c:v>1957</c:v>
                </c:pt>
                <c:pt idx="30">
                  <c:v>1958</c:v>
                </c:pt>
                <c:pt idx="31">
                  <c:v>1959</c:v>
                </c:pt>
                <c:pt idx="32">
                  <c:v>1960</c:v>
                </c:pt>
                <c:pt idx="33">
                  <c:v>1961</c:v>
                </c:pt>
                <c:pt idx="34">
                  <c:v>1962</c:v>
                </c:pt>
                <c:pt idx="35">
                  <c:v>1963</c:v>
                </c:pt>
                <c:pt idx="36">
                  <c:v>1964</c:v>
                </c:pt>
                <c:pt idx="37">
                  <c:v>1965</c:v>
                </c:pt>
                <c:pt idx="38">
                  <c:v>1966</c:v>
                </c:pt>
                <c:pt idx="39">
                  <c:v>1967</c:v>
                </c:pt>
                <c:pt idx="40">
                  <c:v>1968</c:v>
                </c:pt>
                <c:pt idx="41">
                  <c:v>1969</c:v>
                </c:pt>
                <c:pt idx="42">
                  <c:v>1970</c:v>
                </c:pt>
                <c:pt idx="43">
                  <c:v>1971</c:v>
                </c:pt>
                <c:pt idx="44">
                  <c:v>1972</c:v>
                </c:pt>
                <c:pt idx="45">
                  <c:v>1973</c:v>
                </c:pt>
                <c:pt idx="46">
                  <c:v>1974</c:v>
                </c:pt>
                <c:pt idx="47">
                  <c:v>1975</c:v>
                </c:pt>
                <c:pt idx="48">
                  <c:v>1976</c:v>
                </c:pt>
                <c:pt idx="49">
                  <c:v>1977</c:v>
                </c:pt>
                <c:pt idx="50">
                  <c:v>1978</c:v>
                </c:pt>
                <c:pt idx="51">
                  <c:v>1979</c:v>
                </c:pt>
                <c:pt idx="52">
                  <c:v>1980</c:v>
                </c:pt>
                <c:pt idx="53">
                  <c:v>1981</c:v>
                </c:pt>
                <c:pt idx="54">
                  <c:v>1982</c:v>
                </c:pt>
                <c:pt idx="55">
                  <c:v>1983</c:v>
                </c:pt>
                <c:pt idx="56">
                  <c:v>1984</c:v>
                </c:pt>
                <c:pt idx="57">
                  <c:v>1985</c:v>
                </c:pt>
                <c:pt idx="58">
                  <c:v>1986</c:v>
                </c:pt>
                <c:pt idx="59">
                  <c:v>1987</c:v>
                </c:pt>
                <c:pt idx="60">
                  <c:v>1988</c:v>
                </c:pt>
                <c:pt idx="61">
                  <c:v>1989</c:v>
                </c:pt>
                <c:pt idx="62">
                  <c:v>1990</c:v>
                </c:pt>
                <c:pt idx="63">
                  <c:v>1991</c:v>
                </c:pt>
                <c:pt idx="64">
                  <c:v>1992</c:v>
                </c:pt>
                <c:pt idx="65">
                  <c:v>1993</c:v>
                </c:pt>
                <c:pt idx="66">
                  <c:v>1994</c:v>
                </c:pt>
                <c:pt idx="67">
                  <c:v>1995</c:v>
                </c:pt>
                <c:pt idx="68">
                  <c:v>1996</c:v>
                </c:pt>
                <c:pt idx="69">
                  <c:v>1997</c:v>
                </c:pt>
                <c:pt idx="70">
                  <c:v>1998</c:v>
                </c:pt>
                <c:pt idx="71">
                  <c:v>1999</c:v>
                </c:pt>
                <c:pt idx="72">
                  <c:v>2000</c:v>
                </c:pt>
                <c:pt idx="73">
                  <c:v>2001</c:v>
                </c:pt>
                <c:pt idx="74">
                  <c:v>2002</c:v>
                </c:pt>
                <c:pt idx="75">
                  <c:v>2003</c:v>
                </c:pt>
                <c:pt idx="76">
                  <c:v>2004</c:v>
                </c:pt>
                <c:pt idx="77">
                  <c:v>2005</c:v>
                </c:pt>
                <c:pt idx="78">
                  <c:v>2006</c:v>
                </c:pt>
                <c:pt idx="79">
                  <c:v>2007</c:v>
                </c:pt>
                <c:pt idx="80">
                  <c:v>2008</c:v>
                </c:pt>
                <c:pt idx="81">
                  <c:v>2009</c:v>
                </c:pt>
                <c:pt idx="82">
                  <c:v>2010</c:v>
                </c:pt>
                <c:pt idx="83">
                  <c:v>2011</c:v>
                </c:pt>
                <c:pt idx="84">
                  <c:v>2012</c:v>
                </c:pt>
                <c:pt idx="85">
                  <c:v>2013</c:v>
                </c:pt>
              </c:numCache>
            </c:numRef>
          </c:cat>
          <c:val>
            <c:numRef>
              <c:f>'Ark1'!$D$2:$D$87</c:f>
              <c:numCache>
                <c:formatCode>General</c:formatCode>
                <c:ptCount val="86"/>
                <c:pt idx="0">
                  <c:v>35.6</c:v>
                </c:pt>
                <c:pt idx="1">
                  <c:v>35.1</c:v>
                </c:pt>
                <c:pt idx="2">
                  <c:v>35</c:v>
                </c:pt>
                <c:pt idx="3">
                  <c:v>35.799999999999997</c:v>
                </c:pt>
                <c:pt idx="4">
                  <c:v>35.1</c:v>
                </c:pt>
                <c:pt idx="5">
                  <c:v>35.9</c:v>
                </c:pt>
                <c:pt idx="6">
                  <c:v>36.700000000000003</c:v>
                </c:pt>
                <c:pt idx="7">
                  <c:v>38.200000000000003</c:v>
                </c:pt>
                <c:pt idx="8">
                  <c:v>39.799999999999997</c:v>
                </c:pt>
                <c:pt idx="9">
                  <c:v>40.6</c:v>
                </c:pt>
                <c:pt idx="10">
                  <c:v>41.7</c:v>
                </c:pt>
                <c:pt idx="11">
                  <c:v>41</c:v>
                </c:pt>
                <c:pt idx="12">
                  <c:v>41.6</c:v>
                </c:pt>
                <c:pt idx="13">
                  <c:v>40.200000000000003</c:v>
                </c:pt>
                <c:pt idx="14">
                  <c:v>40.200000000000003</c:v>
                </c:pt>
                <c:pt idx="15">
                  <c:v>38.5</c:v>
                </c:pt>
                <c:pt idx="16">
                  <c:v>39.799999999999997</c:v>
                </c:pt>
                <c:pt idx="17">
                  <c:v>38.700000000000003</c:v>
                </c:pt>
                <c:pt idx="18">
                  <c:v>39.200000000000003</c:v>
                </c:pt>
                <c:pt idx="19">
                  <c:v>37.299999999999997</c:v>
                </c:pt>
                <c:pt idx="20">
                  <c:v>36.5</c:v>
                </c:pt>
                <c:pt idx="21">
                  <c:v>29.5</c:v>
                </c:pt>
                <c:pt idx="22">
                  <c:v>30.2</c:v>
                </c:pt>
                <c:pt idx="23">
                  <c:v>29.5</c:v>
                </c:pt>
                <c:pt idx="24">
                  <c:v>28.6</c:v>
                </c:pt>
                <c:pt idx="25">
                  <c:v>27.8</c:v>
                </c:pt>
                <c:pt idx="26">
                  <c:v>28.1</c:v>
                </c:pt>
                <c:pt idx="27">
                  <c:v>27.2</c:v>
                </c:pt>
                <c:pt idx="28">
                  <c:v>25.9</c:v>
                </c:pt>
                <c:pt idx="29">
                  <c:v>22.6</c:v>
                </c:pt>
                <c:pt idx="30">
                  <c:v>22.3</c:v>
                </c:pt>
                <c:pt idx="31">
                  <c:v>22.5</c:v>
                </c:pt>
                <c:pt idx="32">
                  <c:v>15.7</c:v>
                </c:pt>
                <c:pt idx="33">
                  <c:v>15.2</c:v>
                </c:pt>
                <c:pt idx="34">
                  <c:v>15.7</c:v>
                </c:pt>
                <c:pt idx="35">
                  <c:v>15.1</c:v>
                </c:pt>
                <c:pt idx="36">
                  <c:v>13.8</c:v>
                </c:pt>
                <c:pt idx="37">
                  <c:v>11.9</c:v>
                </c:pt>
                <c:pt idx="38">
                  <c:v>14.2</c:v>
                </c:pt>
                <c:pt idx="39">
                  <c:v>13.1</c:v>
                </c:pt>
                <c:pt idx="40">
                  <c:v>12.4</c:v>
                </c:pt>
                <c:pt idx="41">
                  <c:v>11.7</c:v>
                </c:pt>
                <c:pt idx="42">
                  <c:v>11.1</c:v>
                </c:pt>
                <c:pt idx="43">
                  <c:v>10.6</c:v>
                </c:pt>
                <c:pt idx="44">
                  <c:v>10.1</c:v>
                </c:pt>
                <c:pt idx="45">
                  <c:v>10.6</c:v>
                </c:pt>
                <c:pt idx="46">
                  <c:v>10</c:v>
                </c:pt>
                <c:pt idx="47">
                  <c:v>9.9</c:v>
                </c:pt>
                <c:pt idx="48">
                  <c:v>8.5</c:v>
                </c:pt>
                <c:pt idx="49">
                  <c:v>8.4</c:v>
                </c:pt>
                <c:pt idx="50">
                  <c:v>8.9</c:v>
                </c:pt>
                <c:pt idx="51">
                  <c:v>9.1</c:v>
                </c:pt>
                <c:pt idx="52">
                  <c:v>9.6</c:v>
                </c:pt>
                <c:pt idx="53">
                  <c:v>10</c:v>
                </c:pt>
                <c:pt idx="54">
                  <c:v>7.85</c:v>
                </c:pt>
                <c:pt idx="55">
                  <c:v>5.7</c:v>
                </c:pt>
                <c:pt idx="56">
                  <c:v>6.8</c:v>
                </c:pt>
                <c:pt idx="57">
                  <c:v>7.1</c:v>
                </c:pt>
                <c:pt idx="58">
                  <c:v>7.4</c:v>
                </c:pt>
                <c:pt idx="59">
                  <c:v>7.3</c:v>
                </c:pt>
                <c:pt idx="60">
                  <c:v>7.3</c:v>
                </c:pt>
                <c:pt idx="61">
                  <c:v>7.2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6.3</c:v>
                </c:pt>
                <c:pt idx="66">
                  <c:v>6.5</c:v>
                </c:pt>
                <c:pt idx="67">
                  <c:v>6.5</c:v>
                </c:pt>
                <c:pt idx="68">
                  <c:v>6.3</c:v>
                </c:pt>
                <c:pt idx="69">
                  <c:v>6.3</c:v>
                </c:pt>
                <c:pt idx="70">
                  <c:v>6.2</c:v>
                </c:pt>
                <c:pt idx="71">
                  <c:v>5.9</c:v>
                </c:pt>
                <c:pt idx="72">
                  <c:v>5.8</c:v>
                </c:pt>
                <c:pt idx="73">
                  <c:v>5.2</c:v>
                </c:pt>
                <c:pt idx="74">
                  <c:v>4.7</c:v>
                </c:pt>
                <c:pt idx="75">
                  <c:v>4</c:v>
                </c:pt>
                <c:pt idx="76">
                  <c:v>2.9</c:v>
                </c:pt>
                <c:pt idx="77">
                  <c:v>2.9</c:v>
                </c:pt>
                <c:pt idx="78">
                  <c:v>2.9</c:v>
                </c:pt>
                <c:pt idx="79">
                  <c:v>2.7</c:v>
                </c:pt>
                <c:pt idx="80">
                  <c:v>2.9</c:v>
                </c:pt>
                <c:pt idx="81">
                  <c:v>2.7</c:v>
                </c:pt>
                <c:pt idx="82">
                  <c:v>2.6</c:v>
                </c:pt>
                <c:pt idx="83">
                  <c:v>2.6</c:v>
                </c:pt>
                <c:pt idx="84">
                  <c:v>2.2000000000000002</c:v>
                </c:pt>
                <c:pt idx="85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559648"/>
        <c:axId val="513560040"/>
      </c:lineChart>
      <c:catAx>
        <c:axId val="51355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3560040"/>
        <c:crosses val="autoZero"/>
        <c:auto val="1"/>
        <c:lblAlgn val="ctr"/>
        <c:lblOffset val="100"/>
        <c:tickLblSkip val="10"/>
        <c:noMultiLvlLbl val="0"/>
      </c:catAx>
      <c:valAx>
        <c:axId val="51356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355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261DAD7D-BDCC-6449-BD13-DAFDA695D167}" type="datetime1">
              <a:rPr lang="nb-NO" smtClean="0"/>
              <a:t>13.10.2015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F6643623-1565-EB48-8BC8-B7CAFB0698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1390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98977999-3AAD-1C49-9A73-9464C59D738B}" type="datetime1">
              <a:rPr lang="nb-NO" smtClean="0"/>
              <a:t>13.10.2015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A868B9B6-63EA-4C41-8205-A5EA5AAD510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507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500" dirty="0"/>
              <a:t>Havresursloven slår fast at de marine ressursene tilhører det norske folk i fellesskap og at ressursene skal forvaltes for blant annet og sikre sysselsetting og bosetting i kystsamfunn der det samtidig tas hensyn til verdiskaping, marked og industri.</a:t>
            </a:r>
          </a:p>
          <a:p>
            <a:r>
              <a:rPr lang="nb-NO" sz="1500" dirty="0"/>
              <a:t> </a:t>
            </a:r>
          </a:p>
          <a:p>
            <a:r>
              <a:rPr lang="nb-NO" sz="1500" dirty="0"/>
              <a:t>I henhold til internasjonale konvensjoner og norsk lov, er den norske staten forpliktet til å ta hensyn til det materielle grunnlaget for samisk kultur når fiskerettigheter fordeles. </a:t>
            </a:r>
          </a:p>
          <a:p>
            <a:endParaRPr lang="nb-NO" sz="1500" dirty="0"/>
          </a:p>
          <a:p>
            <a:r>
              <a:rPr lang="nb-NO" sz="1500" dirty="0"/>
              <a:t>Samtidig har det lenge vært høy temperatur i den fiskeripolitiske debatten og der mange finner det opportunt å spørre om eierskap. </a:t>
            </a:r>
          </a:p>
          <a:p>
            <a:endParaRPr lang="nb-NO" sz="1500" dirty="0"/>
          </a:p>
          <a:p>
            <a:r>
              <a:rPr lang="nb-NO" sz="1500" dirty="0"/>
              <a:t>Jeg oppfatter dette som en dragkamp om hva som skal få politisk oppmerksomhet og prioritering og vil forklare hvordan jeg oppfatter bakgrunn og innhold i diskusjonen skillelinjene og hvordan sjøsamiske rett til fiske passer inn i dette bildet. </a:t>
            </a: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33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128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45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500" dirty="0"/>
              <a:t>Figuren viser utviklingen i reallønn og torskepris. </a:t>
            </a:r>
          </a:p>
          <a:p>
            <a:r>
              <a:rPr lang="nb-NO" sz="1500" dirty="0"/>
              <a:t>Utviklingen er den samme for andre fiskesalg eller for den saks skyld produksjon av mat. </a:t>
            </a:r>
          </a:p>
          <a:p>
            <a:r>
              <a:rPr lang="nb-NO" sz="1500" dirty="0"/>
              <a:t>Hver enkelt fisker trenger å fiske stadig mer for å holde tritt med lønnsutviklinga. </a:t>
            </a:r>
          </a:p>
          <a:p>
            <a:r>
              <a:rPr lang="nb-NO" sz="1500" dirty="0"/>
              <a:t>Et blide på effektiviseringa generelt ,en også et blide på at vi har et høyt innenlands kostnadsnivå i møte med et globalt marked for norsk fisk. </a:t>
            </a:r>
            <a:endParaRPr lang="nb-NO" sz="15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35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500" dirty="0"/>
              <a:t>Lovverk for å beskytte fiskerne, i dag i Havressursloven, Deltakerloven og Fiskesalgslagsloven</a:t>
            </a:r>
          </a:p>
          <a:p>
            <a:endParaRPr lang="nb-NO" sz="1500" dirty="0"/>
          </a:p>
          <a:p>
            <a:r>
              <a:rPr lang="nb-NO" sz="1500" dirty="0"/>
              <a:t>Det er bred poltikk enighet om den økonomiske politikken fastsatt etter krigen</a:t>
            </a:r>
          </a:p>
          <a:p>
            <a:r>
              <a:rPr lang="nb-NO" sz="1500" dirty="0"/>
              <a:t>Flytting av arbeidskraft til produktive næringer: 115’ til 40’ fiskere</a:t>
            </a:r>
          </a:p>
          <a:p>
            <a:r>
              <a:rPr lang="nb-NO" sz="1500" dirty="0"/>
              <a:t>Organisert for global konkurranse</a:t>
            </a:r>
          </a:p>
          <a:p>
            <a:r>
              <a:rPr lang="nb-NO" sz="1500" dirty="0"/>
              <a:t>Omstillingsvillig (organisering og teknologi)</a:t>
            </a:r>
          </a:p>
          <a:p>
            <a:endParaRPr lang="nb-NO" sz="1500" dirty="0"/>
          </a:p>
          <a:p>
            <a:r>
              <a:rPr lang="nb-NO" sz="1500" dirty="0"/>
              <a:t>Lønnsnivå og etterspørsel etter arbeidskraft </a:t>
            </a:r>
          </a:p>
          <a:p>
            <a:r>
              <a:rPr lang="nb-NO" sz="1500" dirty="0"/>
              <a:t>Teknologisk utvikling </a:t>
            </a:r>
          </a:p>
          <a:p>
            <a:r>
              <a:rPr lang="nb-NO" sz="1500" dirty="0"/>
              <a:t>Brukes som tung argument fra </a:t>
            </a:r>
            <a:r>
              <a:rPr lang="nb-NO" sz="1500" dirty="0" err="1"/>
              <a:t>Fiskarlaget</a:t>
            </a:r>
            <a:r>
              <a:rPr lang="nb-NO" sz="1500" dirty="0"/>
              <a:t> og fra Departement /Storting når man begrunner strukturering av flåten</a:t>
            </a:r>
          </a:p>
          <a:p>
            <a:r>
              <a:rPr lang="nb-NO" sz="1500" dirty="0"/>
              <a:t>Stadig færre fiskere, med et konkurransedyktig lønnsnivå.</a:t>
            </a:r>
          </a:p>
          <a:p>
            <a:endParaRPr lang="nb-NO" sz="1500" dirty="0"/>
          </a:p>
          <a:p>
            <a:r>
              <a:rPr lang="nb-NO" sz="1500" dirty="0"/>
              <a:t>Færre og større fiskeforedlingsbedrifter og stadig mer fisk eksporteres som fersk eller fryst uforedlet vare.  </a:t>
            </a:r>
          </a:p>
          <a:p>
            <a:endParaRPr lang="nb-NO" sz="1500" dirty="0"/>
          </a:p>
          <a:p>
            <a:r>
              <a:rPr lang="nb-NO" sz="1500" dirty="0"/>
              <a:t>Nedgangen i fiskere i Sametingets virkeområde for næringstilskudd (STN) er sterkere enn i resten av Finnmark.  Sårbart for færre fiskemottak og liten mobilitet for de minste fartøyene </a:t>
            </a:r>
            <a:endParaRPr lang="nb-NO" sz="15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58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93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pPr defTabSz="477500">
              <a:defRPr/>
            </a:pPr>
            <a:r>
              <a:rPr lang="nb-NO" dirty="0" smtClean="0"/>
              <a:t>Få fiskemottak store deler i STN området,</a:t>
            </a:r>
            <a:r>
              <a:rPr lang="nb-NO" baseline="0" dirty="0" smtClean="0"/>
              <a:t> men ikke helsvart. </a:t>
            </a:r>
          </a:p>
          <a:p>
            <a:pPr defTabSz="477500">
              <a:defRPr/>
            </a:pPr>
            <a:r>
              <a:rPr lang="nb-NO" dirty="0" smtClean="0"/>
              <a:t>Aker-filialer</a:t>
            </a:r>
            <a:r>
              <a:rPr lang="nb-NO" baseline="0" dirty="0" smtClean="0"/>
              <a:t> i finnmark. </a:t>
            </a:r>
            <a:r>
              <a:rPr lang="nb-NO" dirty="0" smtClean="0"/>
              <a:t>Svakt grunnlag selv med frakttilskudd. </a:t>
            </a:r>
          </a:p>
          <a:p>
            <a:pPr defTabSz="477500">
              <a:defRPr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121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93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39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522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8B9B6-63EA-4C41-8205-A5EA5AAD510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4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41878" y="2110743"/>
            <a:ext cx="6876370" cy="553998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41878" y="3075717"/>
            <a:ext cx="6876370" cy="415498"/>
          </a:xfrm>
          <a:prstGeom prst="rect">
            <a:avLst/>
          </a:prstGeom>
        </p:spPr>
        <p:txBody>
          <a:bodyPr wrap="square" l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1041878" y="1962146"/>
            <a:ext cx="6876370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8" y="1038546"/>
            <a:ext cx="2456524" cy="7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0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82706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descr="Sett inn sitat"/>
          <p:cNvSpPr>
            <a:spLocks noGrp="1"/>
          </p:cNvSpPr>
          <p:nvPr>
            <p:ph sz="half" idx="1"/>
          </p:nvPr>
        </p:nvSpPr>
        <p:spPr>
          <a:xfrm>
            <a:off x="1901236" y="2271297"/>
            <a:ext cx="6677145" cy="2902911"/>
          </a:xfrm>
        </p:spPr>
        <p:txBody>
          <a:bodyPr l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0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8" y="1504404"/>
            <a:ext cx="743662" cy="7619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71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v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3948244" cy="1523836"/>
          </a:xfrm>
        </p:spPr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360969"/>
            <a:ext cx="4038600" cy="376519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4625975" y="583265"/>
            <a:ext cx="4054475" cy="5701792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3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199" y="508477"/>
            <a:ext cx="8227652" cy="422563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bilde her</a:t>
            </a:r>
          </a:p>
          <a:p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73481" y="5457323"/>
            <a:ext cx="8227652" cy="3656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9" name="Tittel 18"/>
          <p:cNvSpPr>
            <a:spLocks noGrp="1"/>
          </p:cNvSpPr>
          <p:nvPr>
            <p:ph type="title"/>
          </p:nvPr>
        </p:nvSpPr>
        <p:spPr>
          <a:xfrm>
            <a:off x="457199" y="4734108"/>
            <a:ext cx="8030826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99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2932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heldekkendebilde her</a:t>
            </a:r>
          </a:p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221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59274" cy="4263419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9764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899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7974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7020" y="584348"/>
            <a:ext cx="7849804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47020" y="1343825"/>
            <a:ext cx="6400800" cy="4154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6826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026469"/>
            <a:ext cx="7772400" cy="615553"/>
          </a:xfrm>
        </p:spPr>
        <p:txBody>
          <a:bodyPr anchor="t"/>
          <a:lstStyle>
            <a:lvl1pPr algn="l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040173"/>
            <a:ext cx="7772400" cy="90089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29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F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4" y="1649691"/>
            <a:ext cx="6351488" cy="18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96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54169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393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descr="Sett inn sitat"/>
          <p:cNvSpPr>
            <a:spLocks noGrp="1"/>
          </p:cNvSpPr>
          <p:nvPr>
            <p:ph sz="half" idx="1"/>
          </p:nvPr>
        </p:nvSpPr>
        <p:spPr>
          <a:xfrm>
            <a:off x="1901236" y="2271297"/>
            <a:ext cx="6677145" cy="2902911"/>
          </a:xfrm>
        </p:spPr>
        <p:txBody>
          <a:bodyPr l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0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8" y="1504404"/>
            <a:ext cx="743662" cy="7619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1158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 + tekst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7556" y="1535113"/>
            <a:ext cx="8030826" cy="639762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7556" y="2433667"/>
            <a:ext cx="8030826" cy="3338689"/>
          </a:xfrm>
        </p:spPr>
        <p:txBody>
          <a:bodyPr lIns="0" rIns="0" bIns="0" numCol="2" spcCol="180000"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851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3948244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393533"/>
            <a:ext cx="4038600" cy="373263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4625975" y="504824"/>
            <a:ext cx="4054475" cy="57802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375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199" y="508477"/>
            <a:ext cx="8227652" cy="422563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bilde her</a:t>
            </a:r>
          </a:p>
          <a:p>
            <a:endParaRPr lang="nb-NO" dirty="0"/>
          </a:p>
        </p:txBody>
      </p:sp>
      <p:sp>
        <p:nvSpPr>
          <p:cNvPr id="13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199" y="5457323"/>
            <a:ext cx="8227652" cy="3656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457199" y="4742249"/>
            <a:ext cx="8030826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738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-1"/>
            <a:ext cx="9143999" cy="630134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heldekkendebilde her</a:t>
            </a:r>
          </a:p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2043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121183" cy="4263419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6841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876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8773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547020" y="584348"/>
            <a:ext cx="7849804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547020" y="1343825"/>
            <a:ext cx="6400800" cy="4154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936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039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026469"/>
            <a:ext cx="7772400" cy="615553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040173"/>
            <a:ext cx="7772400" cy="90089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090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7556" y="1600200"/>
            <a:ext cx="3948244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30182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4495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descr="Sett inn sitat"/>
          <p:cNvSpPr>
            <a:spLocks noGrp="1"/>
          </p:cNvSpPr>
          <p:nvPr>
            <p:ph sz="half" idx="1"/>
          </p:nvPr>
        </p:nvSpPr>
        <p:spPr>
          <a:xfrm>
            <a:off x="1901236" y="2271297"/>
            <a:ext cx="6677145" cy="2902911"/>
          </a:xfrm>
        </p:spPr>
        <p:txBody>
          <a:bodyPr l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0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8" y="1504404"/>
            <a:ext cx="743662" cy="7619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645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 + tekst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7556" y="1535113"/>
            <a:ext cx="8030826" cy="639762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7556" y="2433667"/>
            <a:ext cx="8030826" cy="3338689"/>
          </a:xfrm>
        </p:spPr>
        <p:txBody>
          <a:bodyPr lIns="0" rIns="0" bIns="0" numCol="2" spcCol="180000">
            <a:normAutofit/>
          </a:bodyPr>
          <a:lstStyle>
            <a:lvl1pPr>
              <a:defRPr sz="26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079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3948244" cy="1810268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393533"/>
            <a:ext cx="4038600" cy="373263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4625975" y="583265"/>
            <a:ext cx="4054475" cy="57802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395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199" y="492195"/>
            <a:ext cx="8227652" cy="422563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bilde her</a:t>
            </a:r>
          </a:p>
          <a:p>
            <a:endParaRPr lang="nb-NO" dirty="0"/>
          </a:p>
        </p:txBody>
      </p:sp>
      <p:sp>
        <p:nvSpPr>
          <p:cNvPr id="13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199" y="5457323"/>
            <a:ext cx="8227652" cy="3656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466146" y="4719655"/>
            <a:ext cx="8030826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5920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2932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heldekkendebilde her</a:t>
            </a:r>
          </a:p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8863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121183" cy="4263419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4884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83139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578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bil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tt linje 8"/>
          <p:cNvCxnSpPr/>
          <p:nvPr userDrawn="1"/>
        </p:nvCxnSpPr>
        <p:spPr>
          <a:xfrm>
            <a:off x="1041878" y="1962146"/>
            <a:ext cx="6876370" cy="0"/>
          </a:xfrm>
          <a:prstGeom prst="line">
            <a:avLst/>
          </a:prstGeom>
          <a:ln w="63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8" y="1038546"/>
            <a:ext cx="2456524" cy="711520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968739" y="2198142"/>
            <a:ext cx="700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chemeClr val="tx2"/>
                </a:solidFill>
              </a:rPr>
              <a:t>Takk for oppmerksomheten</a:t>
            </a:r>
            <a:endParaRPr lang="nb-NO" sz="3600" b="1" dirty="0">
              <a:solidFill>
                <a:schemeClr val="tx2"/>
              </a:solidFill>
            </a:endParaRPr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993162" y="3614722"/>
            <a:ext cx="5934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 smtClean="0">
                <a:solidFill>
                  <a:schemeClr val="tx2"/>
                </a:solidFill>
              </a:rPr>
              <a:t>www.nofima.no</a:t>
            </a:r>
            <a:endParaRPr lang="nb-N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4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547020" y="584348"/>
            <a:ext cx="7849804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547020" y="1343825"/>
            <a:ext cx="6400800" cy="4154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7930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026469"/>
            <a:ext cx="7772400" cy="615553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040173"/>
            <a:ext cx="7772400" cy="90089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9169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47556" y="1600200"/>
            <a:ext cx="3948244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30182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9437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descr="Sett inn sitat"/>
          <p:cNvSpPr>
            <a:spLocks noGrp="1"/>
          </p:cNvSpPr>
          <p:nvPr>
            <p:ph sz="half" idx="1"/>
          </p:nvPr>
        </p:nvSpPr>
        <p:spPr>
          <a:xfrm>
            <a:off x="1901236" y="2271297"/>
            <a:ext cx="6677145" cy="2902911"/>
          </a:xfrm>
        </p:spPr>
        <p:txBody>
          <a:bodyPr l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0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8" y="1504404"/>
            <a:ext cx="743662" cy="7619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77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 + tekst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7556" y="1535113"/>
            <a:ext cx="8030826" cy="639762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7556" y="2433667"/>
            <a:ext cx="8030826" cy="3338689"/>
          </a:xfrm>
        </p:spPr>
        <p:txBody>
          <a:bodyPr lIns="0" rIns="0" bIns="0" numCol="2" spcCol="180000">
            <a:no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30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3948244" cy="101693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393533"/>
            <a:ext cx="4038600" cy="373263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4625975" y="583265"/>
            <a:ext cx="4054475" cy="57802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1826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199" y="508477"/>
            <a:ext cx="8227652" cy="422563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bilde her</a:t>
            </a:r>
          </a:p>
          <a:p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199" y="5457323"/>
            <a:ext cx="8227652" cy="3656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457199" y="4734108"/>
            <a:ext cx="8030826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87048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309482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heldekkendebilde her</a:t>
            </a:r>
          </a:p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46755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53310" cy="4263419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667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581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44843" cy="4263419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68864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8049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547020" y="584348"/>
            <a:ext cx="7849804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547020" y="1343825"/>
            <a:ext cx="6400800" cy="4154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619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026469"/>
            <a:ext cx="7772400" cy="615553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040173"/>
            <a:ext cx="7772400" cy="90089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693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30182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8515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 descr="Sett inn sitat"/>
          <p:cNvSpPr>
            <a:spLocks noGrp="1"/>
          </p:cNvSpPr>
          <p:nvPr>
            <p:ph sz="half" idx="1"/>
          </p:nvPr>
        </p:nvSpPr>
        <p:spPr>
          <a:xfrm>
            <a:off x="1901236" y="2271297"/>
            <a:ext cx="6677145" cy="2902911"/>
          </a:xfrm>
        </p:spPr>
        <p:txBody>
          <a:bodyPr l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0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8" y="1504404"/>
            <a:ext cx="743662" cy="7619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3916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 + tekst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7556" y="1535113"/>
            <a:ext cx="8030826" cy="639762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7556" y="2433667"/>
            <a:ext cx="8030826" cy="3338689"/>
          </a:xfrm>
        </p:spPr>
        <p:txBody>
          <a:bodyPr lIns="0" rIns="0" bIns="0" numCol="2" spcCol="180000"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766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3948244" cy="101693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393533"/>
            <a:ext cx="4038600" cy="373263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4625975" y="583265"/>
            <a:ext cx="4054475" cy="57802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7079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199" y="508477"/>
            <a:ext cx="8227652" cy="422563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bilde her</a:t>
            </a:r>
          </a:p>
          <a:p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199" y="5457323"/>
            <a:ext cx="8227652" cy="3656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457199" y="4734108"/>
            <a:ext cx="8030826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97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2932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heldekkendebilde her</a:t>
            </a:r>
          </a:p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711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121183" cy="4263419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66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22585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58160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48049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547020" y="584348"/>
            <a:ext cx="7849804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547020" y="1343825"/>
            <a:ext cx="6400800" cy="4154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619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026469"/>
            <a:ext cx="7772400" cy="615553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040173"/>
            <a:ext cx="7772400" cy="90089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6939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30182" cy="4525963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8515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 descr="Sett inn sitat"/>
          <p:cNvSpPr>
            <a:spLocks noGrp="1"/>
          </p:cNvSpPr>
          <p:nvPr>
            <p:ph sz="half" idx="1"/>
          </p:nvPr>
        </p:nvSpPr>
        <p:spPr>
          <a:xfrm>
            <a:off x="1901236" y="2271297"/>
            <a:ext cx="6677145" cy="2902911"/>
          </a:xfrm>
        </p:spPr>
        <p:txBody>
          <a:bodyPr l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3000" b="1" i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18" y="1504404"/>
            <a:ext cx="743662" cy="761949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391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le + tekst 2 kol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7556" y="1535113"/>
            <a:ext cx="8030826" cy="639762"/>
          </a:xfrm>
        </p:spPr>
        <p:txBody>
          <a:bodyPr lIns="0" rIns="0" bIns="0"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7556" y="2433667"/>
            <a:ext cx="8030826" cy="3338689"/>
          </a:xfrm>
        </p:spPr>
        <p:txBody>
          <a:bodyPr lIns="0" rIns="0" bIns="0" numCol="2" spcCol="180000"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766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3948244" cy="1753279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2393533"/>
            <a:ext cx="4038600" cy="373263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4625975" y="583265"/>
            <a:ext cx="4054475" cy="578023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8517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199" y="508477"/>
            <a:ext cx="8227652" cy="4225631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bilde her</a:t>
            </a:r>
          </a:p>
          <a:p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199" y="5457323"/>
            <a:ext cx="8227652" cy="3656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457199" y="4734108"/>
            <a:ext cx="8030826" cy="615553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97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285058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Sett inn heldekkendebilde her</a:t>
            </a:r>
          </a:p>
          <a:p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711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1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47945" y="584348"/>
            <a:ext cx="7849804" cy="707154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55161" y="1291502"/>
            <a:ext cx="6400800" cy="415498"/>
          </a:xfrm>
        </p:spPr>
        <p:txBody>
          <a:bodyPr l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874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9208" y="2026469"/>
            <a:ext cx="7772400" cy="615553"/>
          </a:xfrm>
        </p:spPr>
        <p:txBody>
          <a:bodyPr anchor="t"/>
          <a:lstStyle>
            <a:lvl1pPr algn="l">
              <a:defRPr sz="4000" b="1" cap="none">
                <a:solidFill>
                  <a:srgbClr val="1F497D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99208" y="1040173"/>
            <a:ext cx="7772400" cy="90089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3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0308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849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3" r:id="rId2"/>
    <p:sldLayoutId id="2147483724" r:id="rId3"/>
    <p:sldLayoutId id="2147483737" r:id="rId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rgbClr val="003F7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rgbClr val="003F7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rgbClr val="003F7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rgbClr val="003F7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0308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57200" y="509549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ktangel 10"/>
          <p:cNvSpPr/>
          <p:nvPr userDrawn="1"/>
        </p:nvSpPr>
        <p:spPr>
          <a:xfrm>
            <a:off x="0" y="6429618"/>
            <a:ext cx="9144000" cy="428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 sz="70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 descr="Nofima_logo_farg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18" y="6493915"/>
            <a:ext cx="993582" cy="2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3" r:id="rId2"/>
    <p:sldLayoutId id="2147483732" r:id="rId3"/>
    <p:sldLayoutId id="2147483727" r:id="rId4"/>
    <p:sldLayoutId id="2147483728" r:id="rId5"/>
    <p:sldLayoutId id="2147483729" r:id="rId6"/>
    <p:sldLayoutId id="2147483730" r:id="rId7"/>
    <p:sldLayoutId id="2147483736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003F7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003F7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003F7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003F7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AB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0308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57200" y="509549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6441193"/>
            <a:ext cx="9144000" cy="428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 sz="70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 descr="Nofima_logo_farg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18" y="6493915"/>
            <a:ext cx="993582" cy="2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0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738" r:id="rId9"/>
    <p:sldLayoutId id="2147483669" r:id="rId10"/>
    <p:sldLayoutId id="2147483670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C7A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0308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57200" y="509549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6441193"/>
            <a:ext cx="9144000" cy="428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 sz="70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 descr="Nofima_logo_farg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18" y="6493915"/>
            <a:ext cx="993582" cy="2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9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  <p:sldLayoutId id="2147483678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39" r:id="rId9"/>
    <p:sldLayoutId id="2147483680" r:id="rId10"/>
    <p:sldLayoutId id="2147483681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B1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0308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57200" y="509549"/>
            <a:ext cx="8229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6441193"/>
            <a:ext cx="9144000" cy="428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 sz="70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 descr="Nofima_logo_farg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18" y="6493915"/>
            <a:ext cx="993582" cy="2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7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0" r:id="rId2"/>
    <p:sldLayoutId id="2147483689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740" r:id="rId9"/>
    <p:sldLayoutId id="2147483691" r:id="rId10"/>
    <p:sldLayoutId id="2147483692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0308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57200" y="509549"/>
            <a:ext cx="8229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6441193"/>
            <a:ext cx="9144000" cy="428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 sz="70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 descr="Nofima_logo_farg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18" y="6493915"/>
            <a:ext cx="993582" cy="2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1" r:id="rId2"/>
    <p:sldLayoutId id="2147483700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41" r:id="rId9"/>
    <p:sldLayoutId id="2147483702" r:id="rId10"/>
    <p:sldLayoutId id="2147483703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D9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030826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57200" y="509549"/>
            <a:ext cx="8229600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 userDrawn="1"/>
        </p:nvSpPr>
        <p:spPr>
          <a:xfrm>
            <a:off x="0" y="6441193"/>
            <a:ext cx="9144000" cy="428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 sz="70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186013" y="6494748"/>
            <a:ext cx="1109419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7515" y="6494748"/>
            <a:ext cx="2498717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UiT seminar på Riddu Riđđu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92030" y="6494748"/>
            <a:ext cx="2133600" cy="3632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70EC-19CA-BD4F-93CD-2BB6825E1CB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 descr="Nofima_logo_farg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18" y="6493915"/>
            <a:ext cx="993582" cy="2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2" r:id="rId2"/>
    <p:sldLayoutId id="2147483711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42" r:id="rId9"/>
    <p:sldLayoutId id="2147483713" r:id="rId10"/>
    <p:sldLayoutId id="2147483714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41878" y="2110743"/>
            <a:ext cx="6876370" cy="553998"/>
          </a:xfrm>
        </p:spPr>
        <p:txBody>
          <a:bodyPr/>
          <a:lstStyle/>
          <a:p>
            <a:r>
              <a:rPr lang="nb-NO" dirty="0" smtClean="0"/>
              <a:t>Hvem skal eie fiskekvotene?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41878" y="4683800"/>
            <a:ext cx="6876370" cy="415498"/>
          </a:xfrm>
        </p:spPr>
        <p:txBody>
          <a:bodyPr/>
          <a:lstStyle/>
          <a:p>
            <a:r>
              <a:rPr lang="nb-NO" dirty="0" smtClean="0"/>
              <a:t>Edgar Henriksen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10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skal utforme fiskeripolitikken?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44843" cy="4639235"/>
          </a:xfrm>
        </p:spPr>
        <p:txBody>
          <a:bodyPr>
            <a:normAutofit/>
          </a:bodyPr>
          <a:lstStyle/>
          <a:p>
            <a:r>
              <a:rPr lang="nb-NO" sz="2800" dirty="0" smtClean="0"/>
              <a:t>Skal hovedtrekkene i fiskeripolitikken fortsatt legges på </a:t>
            </a:r>
            <a:r>
              <a:rPr lang="nb-NO" sz="2800" dirty="0" err="1" smtClean="0"/>
              <a:t>Fiskarlagets</a:t>
            </a:r>
            <a:r>
              <a:rPr lang="nb-NO" sz="2800" dirty="0" smtClean="0"/>
              <a:t> Landsmøte?</a:t>
            </a:r>
          </a:p>
          <a:p>
            <a:r>
              <a:rPr lang="nb-NO" sz="2800" dirty="0" smtClean="0"/>
              <a:t>Bør demokratisk valgte organer sterkere inn?</a:t>
            </a:r>
          </a:p>
          <a:p>
            <a:pPr lvl="1"/>
            <a:r>
              <a:rPr lang="nb-NO" sz="2600" dirty="0" smtClean="0"/>
              <a:t>Prioritering av samisk kultur ble gjort av Stortinget</a:t>
            </a:r>
          </a:p>
          <a:p>
            <a:r>
              <a:rPr lang="nb-NO" sz="2800" dirty="0" smtClean="0"/>
              <a:t>Bør Stortinget sterkere på banen?</a:t>
            </a:r>
          </a:p>
          <a:p>
            <a:pPr lvl="1"/>
            <a:r>
              <a:rPr lang="nb-NO" sz="2600" dirty="0"/>
              <a:t>S</a:t>
            </a:r>
            <a:r>
              <a:rPr lang="nb-NO" sz="2600" dirty="0" smtClean="0"/>
              <a:t>jømatindustrien (Tveteråsutvalget)</a:t>
            </a:r>
          </a:p>
          <a:p>
            <a:pPr lvl="1"/>
            <a:r>
              <a:rPr lang="nb-NO" sz="2600" dirty="0" smtClean="0"/>
              <a:t>Størst mulig verdier til fordeling</a:t>
            </a:r>
          </a:p>
          <a:p>
            <a:pPr lvl="1"/>
            <a:r>
              <a:rPr lang="nb-NO" sz="2600" dirty="0" smtClean="0"/>
              <a:t>Ressursrentebeskatning styrker felleskapets grep</a:t>
            </a:r>
          </a:p>
          <a:p>
            <a:pPr lvl="1"/>
            <a:r>
              <a:rPr lang="nb-NO" sz="2600" dirty="0"/>
              <a:t>Regionale hensyn (Smith-utvalget</a:t>
            </a:r>
            <a:r>
              <a:rPr lang="nb-NO" sz="2600" dirty="0" smtClean="0"/>
              <a:t>)?</a:t>
            </a:r>
            <a:endParaRPr lang="nb-NO" sz="2400" dirty="0" smtClean="0"/>
          </a:p>
          <a:p>
            <a:pPr marL="457200" lvl="1" indent="0">
              <a:buNone/>
            </a:pPr>
            <a:endParaRPr lang="nb-NO" dirty="0" smtClean="0"/>
          </a:p>
          <a:p>
            <a:pPr lvl="1"/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40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8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 i lønn og pris på torsk </a:t>
            </a:r>
            <a:endParaRPr lang="nb-NO" dirty="0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506253"/>
              </p:ext>
            </p:extLst>
          </p:nvPr>
        </p:nvGraphicFramePr>
        <p:xfrm>
          <a:off x="457201" y="1600200"/>
          <a:ext cx="8462681" cy="465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dirty="0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76518" y="583265"/>
            <a:ext cx="8435787" cy="1107996"/>
          </a:xfrm>
        </p:spPr>
        <p:txBody>
          <a:bodyPr/>
          <a:lstStyle/>
          <a:p>
            <a:r>
              <a:rPr lang="nb-NO" dirty="0"/>
              <a:t>Fiskeripolitikk eller økonomisk politikk </a:t>
            </a:r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40927"/>
              </p:ext>
            </p:extLst>
          </p:nvPr>
        </p:nvGraphicFramePr>
        <p:xfrm>
          <a:off x="457200" y="1600200"/>
          <a:ext cx="8245475" cy="42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00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7556" y="583265"/>
            <a:ext cx="8391728" cy="1107996"/>
          </a:xfrm>
        </p:spPr>
        <p:txBody>
          <a:bodyPr/>
          <a:lstStyle/>
          <a:p>
            <a:r>
              <a:rPr lang="nb-NO" dirty="0">
                <a:solidFill>
                  <a:srgbClr val="003F72"/>
                </a:solidFill>
              </a:rPr>
              <a:t>Fiskeripolitikken handler om fordeling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nb-NO" sz="2800" dirty="0"/>
              <a:t>Den selveiende fisker har </a:t>
            </a:r>
            <a:r>
              <a:rPr lang="nb-NO" sz="2800" dirty="0" smtClean="0"/>
              <a:t>en sterk </a:t>
            </a:r>
            <a:r>
              <a:rPr lang="nb-NO" sz="2800" dirty="0"/>
              <a:t>posisjon</a:t>
            </a:r>
          </a:p>
          <a:p>
            <a:pPr lvl="0">
              <a:lnSpc>
                <a:spcPct val="150000"/>
              </a:lnSpc>
            </a:pPr>
            <a:r>
              <a:rPr lang="nb-NO" sz="2800" dirty="0"/>
              <a:t>Geografisk </a:t>
            </a:r>
            <a:r>
              <a:rPr lang="nb-NO" sz="2800" dirty="0" smtClean="0"/>
              <a:t>spredning; </a:t>
            </a:r>
            <a:r>
              <a:rPr lang="nb-NO" sz="2800" dirty="0"/>
              <a:t>små og store fartøy </a:t>
            </a:r>
          </a:p>
          <a:p>
            <a:pPr lvl="0">
              <a:lnSpc>
                <a:spcPct val="150000"/>
              </a:lnSpc>
            </a:pPr>
            <a:r>
              <a:rPr lang="nb-NO" sz="2800" dirty="0"/>
              <a:t>Nasjonal ressurs der alle stiller likt</a:t>
            </a:r>
          </a:p>
          <a:p>
            <a:pPr lvl="0">
              <a:lnSpc>
                <a:spcPct val="150000"/>
              </a:lnSpc>
            </a:pPr>
            <a:r>
              <a:rPr lang="nb-NO" sz="2800" dirty="0"/>
              <a:t>Ønsker å ta fisken der den er </a:t>
            </a:r>
          </a:p>
          <a:p>
            <a:pPr lvl="0">
              <a:lnSpc>
                <a:spcPct val="150000"/>
              </a:lnSpc>
            </a:pPr>
            <a:r>
              <a:rPr lang="nb-NO" sz="2800" dirty="0" smtClean="0"/>
              <a:t>Kvotefordeling </a:t>
            </a:r>
            <a:r>
              <a:rPr lang="nb-NO" sz="2800" dirty="0"/>
              <a:t>påvirker inntektene til den enkelte</a:t>
            </a:r>
            <a:endParaRPr lang="nb-NO" sz="2400" dirty="0"/>
          </a:p>
          <a:p>
            <a:pPr lvl="0">
              <a:lnSpc>
                <a:spcPct val="150000"/>
              </a:lnSpc>
            </a:pPr>
            <a:r>
              <a:rPr lang="nb-NO" sz="2800" dirty="0" smtClean="0"/>
              <a:t>Mobilisering </a:t>
            </a:r>
            <a:r>
              <a:rPr lang="nb-NO" sz="2800" dirty="0"/>
              <a:t>mot alternative fordelinger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UiT seminar på </a:t>
            </a:r>
            <a:r>
              <a:rPr lang="nb-NO" dirty="0" err="1" smtClean="0"/>
              <a:t>Riddu</a:t>
            </a:r>
            <a:r>
              <a:rPr lang="nb-NO" dirty="0" smtClean="0"/>
              <a:t> </a:t>
            </a:r>
            <a:r>
              <a:rPr lang="nb-NO" dirty="0" err="1" smtClean="0"/>
              <a:t>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47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9213" y="583265"/>
            <a:ext cx="8524568" cy="710277"/>
          </a:xfrm>
        </p:spPr>
        <p:txBody>
          <a:bodyPr/>
          <a:lstStyle/>
          <a:p>
            <a:r>
              <a:rPr lang="nb-NO" dirty="0" smtClean="0"/>
              <a:t> Sjøsamisk fiske – et sammensatt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93541"/>
            <a:ext cx="8244843" cy="4989271"/>
          </a:xfrm>
        </p:spPr>
        <p:txBody>
          <a:bodyPr>
            <a:normAutofit/>
          </a:bodyPr>
          <a:lstStyle/>
          <a:p>
            <a:r>
              <a:rPr lang="nb-NO" sz="2800" dirty="0" smtClean="0"/>
              <a:t>En vellykket politisk kamp for det materielle grunnlaget for sjøsamisk kultur</a:t>
            </a:r>
          </a:p>
          <a:p>
            <a:r>
              <a:rPr lang="nb-NO" sz="2800" dirty="0" smtClean="0"/>
              <a:t>Få fiskemottak i store deler i STN området</a:t>
            </a:r>
          </a:p>
          <a:p>
            <a:r>
              <a:rPr lang="nb-NO" sz="2800" dirty="0" smtClean="0"/>
              <a:t>Fjordlinjene beskytter og begrenser!</a:t>
            </a:r>
          </a:p>
          <a:p>
            <a:r>
              <a:rPr lang="nb-NO" sz="2800" dirty="0"/>
              <a:t>«Kystfiskekvoten</a:t>
            </a:r>
            <a:r>
              <a:rPr lang="nb-NO" sz="2800" dirty="0" smtClean="0"/>
              <a:t>» og lett inngang i åpen gruppe</a:t>
            </a:r>
            <a:endParaRPr lang="nb-NO" sz="2800" dirty="0"/>
          </a:p>
          <a:p>
            <a:r>
              <a:rPr lang="nb-NO" sz="2800" dirty="0" smtClean="0"/>
              <a:t>Kongekrabbe, men den skal også fordeles</a:t>
            </a:r>
          </a:p>
          <a:p>
            <a:r>
              <a:rPr lang="nb-NO" sz="2800" dirty="0" smtClean="0"/>
              <a:t>Rimeligere inngang og </a:t>
            </a:r>
            <a:r>
              <a:rPr lang="nb-NO" sz="2800" dirty="0" err="1" smtClean="0"/>
              <a:t>gunstigere</a:t>
            </a:r>
            <a:r>
              <a:rPr lang="nb-NO" sz="2800" dirty="0" smtClean="0"/>
              <a:t> finansiering i lukket gruppe</a:t>
            </a:r>
          </a:p>
          <a:p>
            <a:pPr marL="457200" lvl="1" indent="0">
              <a:buNone/>
            </a:pPr>
            <a:endParaRPr lang="nb-NO" sz="2800" dirty="0" smtClean="0"/>
          </a:p>
          <a:p>
            <a:pPr lvl="1"/>
            <a:endParaRPr lang="nb-NO" sz="2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677917"/>
            <a:ext cx="8007603" cy="569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5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6" y="583265"/>
            <a:ext cx="8653346" cy="5706023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0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" y="583266"/>
            <a:ext cx="8193742" cy="582650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48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Uenighet om fordeling er varig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3900" y="1349829"/>
            <a:ext cx="8557146" cy="5042006"/>
          </a:xfrm>
        </p:spPr>
        <p:txBody>
          <a:bodyPr>
            <a:noAutofit/>
          </a:bodyPr>
          <a:lstStyle/>
          <a:p>
            <a:r>
              <a:rPr lang="nb-NO" sz="2800" dirty="0" smtClean="0"/>
              <a:t>Fordeling av ressurser mellom enkeltpersoner og grupper er politisk betent </a:t>
            </a:r>
          </a:p>
          <a:p>
            <a:r>
              <a:rPr lang="nb-NO" sz="2800" dirty="0" smtClean="0"/>
              <a:t>Eneyrkesfiskere står sterkt og har gode argumenter</a:t>
            </a:r>
          </a:p>
          <a:p>
            <a:pPr lvl="1"/>
            <a:r>
              <a:rPr lang="nb-NO" sz="2600" dirty="0" smtClean="0"/>
              <a:t>Konkurransedyktig lønn</a:t>
            </a:r>
          </a:p>
          <a:p>
            <a:pPr lvl="1"/>
            <a:r>
              <a:rPr lang="nb-NO" sz="2600" dirty="0" smtClean="0"/>
              <a:t>Til tross for stadig færre fiskere er det fortsatt aksept for fordelingsargumentet</a:t>
            </a:r>
          </a:p>
          <a:p>
            <a:r>
              <a:rPr lang="nb-NO" sz="2800" dirty="0" err="1" smtClean="0"/>
              <a:t>Fiskarlaget</a:t>
            </a:r>
            <a:r>
              <a:rPr lang="nb-NO" sz="2800" dirty="0" smtClean="0"/>
              <a:t> kjemper for medlemmenes interesser og for sin posisjon som «politikkleverandør»</a:t>
            </a:r>
          </a:p>
          <a:p>
            <a:pPr lvl="1"/>
            <a:r>
              <a:rPr lang="nb-NO" sz="2600" dirty="0" smtClean="0"/>
              <a:t>Færrest mulig å dele på </a:t>
            </a:r>
          </a:p>
          <a:p>
            <a:pPr lvl="1"/>
            <a:r>
              <a:rPr lang="nb-NO" sz="2600" dirty="0" smtClean="0"/>
              <a:t>Friest mulig tilgang</a:t>
            </a:r>
          </a:p>
          <a:p>
            <a:pPr marL="457200" lvl="1" indent="0">
              <a:buNone/>
            </a:pPr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2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b-NO" smtClean="0"/>
              <a:t>10. juli 2015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UiT seminar på Riddu Riđđu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4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">
  <a:themeElements>
    <a:clrScheme name="Egendefinert 1">
      <a:dk1>
        <a:srgbClr val="003F72"/>
      </a:dk1>
      <a:lt1>
        <a:sysClr val="window" lastClr="FFFFFF"/>
      </a:lt1>
      <a:dk2>
        <a:srgbClr val="003F72"/>
      </a:dk2>
      <a:lt2>
        <a:srgbClr val="EEECE1"/>
      </a:lt2>
      <a:accent1>
        <a:srgbClr val="7D9AAA"/>
      </a:accent1>
      <a:accent2>
        <a:srgbClr val="BB133E"/>
      </a:accent2>
      <a:accent3>
        <a:srgbClr val="EC7A08"/>
      </a:accent3>
      <a:accent4>
        <a:srgbClr val="7AB800"/>
      </a:accent4>
      <a:accent5>
        <a:srgbClr val="C14E6D"/>
      </a:accent5>
      <a:accent6>
        <a:srgbClr val="E69B57"/>
      </a:accent6>
      <a:hlink>
        <a:srgbClr val="003F72"/>
      </a:hlink>
      <a:folHlink>
        <a:srgbClr val="BB133E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fima presentasjonsmal ny.potx" id="{79A57478-7454-4565-B76C-3A79E6D91B7E}" vid="{819EAF28-0E2F-47D3-8CB9-244BC206694E}"/>
    </a:ext>
  </a:extLst>
</a:theme>
</file>

<file path=ppt/theme/theme2.xml><?xml version="1.0" encoding="utf-8"?>
<a:theme xmlns:a="http://schemas.openxmlformats.org/drawingml/2006/main" name="Nofima tekst">
  <a:themeElements>
    <a:clrScheme name="Egendefinert 1">
      <a:dk1>
        <a:srgbClr val="003F72"/>
      </a:dk1>
      <a:lt1>
        <a:sysClr val="window" lastClr="FFFFFF"/>
      </a:lt1>
      <a:dk2>
        <a:srgbClr val="003F72"/>
      </a:dk2>
      <a:lt2>
        <a:srgbClr val="EEECE1"/>
      </a:lt2>
      <a:accent1>
        <a:srgbClr val="7D9AAA"/>
      </a:accent1>
      <a:accent2>
        <a:srgbClr val="BB133E"/>
      </a:accent2>
      <a:accent3>
        <a:srgbClr val="EC7A08"/>
      </a:accent3>
      <a:accent4>
        <a:srgbClr val="7AB800"/>
      </a:accent4>
      <a:accent5>
        <a:srgbClr val="C14E6D"/>
      </a:accent5>
      <a:accent6>
        <a:srgbClr val="E69B57"/>
      </a:accent6>
      <a:hlink>
        <a:srgbClr val="003F72"/>
      </a:hlink>
      <a:folHlink>
        <a:srgbClr val="BB133E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fima presentasjonsmal ny.potx" id="{79A57478-7454-4565-B76C-3A79E6D91B7E}" vid="{010682BE-11BE-4071-B4C7-AC9FC0AEB48B}"/>
    </a:ext>
  </a:extLst>
</a:theme>
</file>

<file path=ppt/theme/theme3.xml><?xml version="1.0" encoding="utf-8"?>
<a:theme xmlns:a="http://schemas.openxmlformats.org/drawingml/2006/main" name="Nofima grøn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fima presentasjonsmal ny.potx" id="{79A57478-7454-4565-B76C-3A79E6D91B7E}" vid="{4FC612FA-DA97-4096-B47E-002D5146DBCC}"/>
    </a:ext>
  </a:extLst>
</a:theme>
</file>

<file path=ppt/theme/theme4.xml><?xml version="1.0" encoding="utf-8"?>
<a:theme xmlns:a="http://schemas.openxmlformats.org/drawingml/2006/main" name="Nofima 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fima presentasjonsmal ny.potx" id="{79A57478-7454-4565-B76C-3A79E6D91B7E}" vid="{AFEB8777-045F-418A-89E0-A9C9D9BB6704}"/>
    </a:ext>
  </a:extLst>
</a:theme>
</file>

<file path=ppt/theme/theme5.xml><?xml version="1.0" encoding="utf-8"?>
<a:theme xmlns:a="http://schemas.openxmlformats.org/drawingml/2006/main" name="Nofima rø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fima presentasjonsmal ny.potx" id="{79A57478-7454-4565-B76C-3A79E6D91B7E}" vid="{F8C60C3A-E83A-4042-A924-F48F57E7A386}"/>
    </a:ext>
  </a:extLst>
</a:theme>
</file>

<file path=ppt/theme/theme6.xml><?xml version="1.0" encoding="utf-8"?>
<a:theme xmlns:a="http://schemas.openxmlformats.org/drawingml/2006/main" name="Nofima bl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fima presentasjonsmal ny.potx" id="{79A57478-7454-4565-B76C-3A79E6D91B7E}" vid="{65D77B36-4ED1-4F21-9413-3DFBAC98771E}"/>
    </a:ext>
  </a:extLst>
</a:theme>
</file>

<file path=ppt/theme/theme7.xml><?xml version="1.0" encoding="utf-8"?>
<a:theme xmlns:a="http://schemas.openxmlformats.org/drawingml/2006/main" name="1_Nofima gråblå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fima presentasjonsmal ny.potx" id="{79A57478-7454-4565-B76C-3A79E6D91B7E}" vid="{1442CA84-4FED-4C61-8757-1660F013C98E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81B2A766C10244B1D42584FC65B9F2" ma:contentTypeVersion="9" ma:contentTypeDescription="Opprett et nytt dokument." ma:contentTypeScope="" ma:versionID="b38600100bb59f8fd8658a4c2bc39799">
  <xsd:schema xmlns:xsd="http://www.w3.org/2001/XMLSchema" xmlns:xs="http://www.w3.org/2001/XMLSchema" xmlns:p="http://schemas.microsoft.com/office/2006/metadata/properties" xmlns:ns2="0371a5a5-8721-476f-8553-d938aa270e39" xmlns:ns3="746eeb1b-80cd-4fad-b177-d5a720e80dce" targetNamespace="http://schemas.microsoft.com/office/2006/metadata/properties" ma:root="true" ma:fieldsID="e969ba36482aff0c7ec881ce0f118a8e" ns2:_="" ns3:_="">
    <xsd:import namespace="0371a5a5-8721-476f-8553-d938aa270e39"/>
    <xsd:import namespace="746eeb1b-80cd-4fad-b177-d5a720e80dc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eiledning" minOccurs="0"/>
                <xsd:element ref="ns3:g7814ce5cf6b4832ac43d70c6f2be4d9" minOccurs="0"/>
                <xsd:element ref="ns2:TaxCatchAll" minOccurs="0"/>
                <xsd:element ref="ns3:k648df697f894ef584e34fb644e32ddd" minOccurs="0"/>
                <xsd:element ref="ns3:c738141d2fc94b35bbd941fe5704c2f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1a5a5-8721-476f-8553-d938aa270e3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Fast ID" ma:description="Behold IDen ved tillegging." ma:hidden="true" ma:internalName="_dlc_DocIdPersistId" ma:readOnly="true">
      <xsd:simpleType>
        <xsd:restriction base="dms:Boolean"/>
      </xsd:simpleType>
    </xsd:element>
    <xsd:element name="TaxCatchAll" ma:index="14" nillable="true" ma:displayName="Global taksonomikolonne" ma:hidden="true" ma:list="{8f19eb40-4ad1-423c-9659-66f8f639aafd}" ma:internalName="TaxCatchAll" ma:showField="CatchAllData" ma:web="0371a5a5-8721-476f-8553-d938aa270e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eeb1b-80cd-4fad-b177-d5a720e80dce" elementFormDefault="qualified">
    <xsd:import namespace="http://schemas.microsoft.com/office/2006/documentManagement/types"/>
    <xsd:import namespace="http://schemas.microsoft.com/office/infopath/2007/PartnerControls"/>
    <xsd:element name="Veiledning" ma:index="11" nillable="true" ma:displayName="Veiledning" ma:internalName="Veiledning">
      <xsd:simpleType>
        <xsd:restriction base="dms:Note">
          <xsd:maxLength value="255"/>
        </xsd:restriction>
      </xsd:simpleType>
    </xsd:element>
    <xsd:element name="g7814ce5cf6b4832ac43d70c6f2be4d9" ma:index="13" nillable="true" ma:taxonomy="true" ma:internalName="g7814ce5cf6b4832ac43d70c6f2be4d9" ma:taxonomyFieldName="Lokalitet" ma:displayName="Lokalitet" ma:default="90;#Alle|0bc62512-1791-4b94-94ae-1264ecdc6d08" ma:fieldId="{07814ce5-cf6b-4832-ac43-d70c6f2be4d9}" ma:sspId="3a2fb756-e637-4ed0-ad53-11b15e392a57" ma:termSetId="bc740365-2477-4098-adab-f6e2e75203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648df697f894ef584e34fb644e32ddd" ma:index="16" nillable="true" ma:taxonomy="true" ma:internalName="k648df697f894ef584e34fb644e32ddd" ma:taxonomyFieldName="Enhet" ma:displayName="Enhet" ma:readOnly="false" ma:default="" ma:fieldId="{4648df69-7f89-4ef5-84e3-4fb644e32ddd}" ma:sspId="3a2fb756-e637-4ed0-ad53-11b15e392a57" ma:termSetId="4ddd9655-6553-40be-b6ac-c6758ba72edf" ma:anchorId="cbcec2fb-7c2f-467f-9cea-80a01869a74c" ma:open="false" ma:isKeyword="false">
      <xsd:complexType>
        <xsd:sequence>
          <xsd:element ref="pc:Terms" minOccurs="0" maxOccurs="1"/>
        </xsd:sequence>
      </xsd:complexType>
    </xsd:element>
    <xsd:element name="c738141d2fc94b35bbd941fe5704c2fc" ma:index="18" nillable="true" ma:taxonomy="true" ma:internalName="c738141d2fc94b35bbd941fe5704c2fc" ma:taxonomyFieldName="Kategori" ma:displayName="Kategori" ma:default="" ma:fieldId="{c738141d-2fc9-4b35-bbd9-41fe5704c2fc}" ma:sspId="3a2fb756-e637-4ed0-ad53-11b15e392a57" ma:termSetId="c2dc92f1-559f-4f86-a6ad-fe3ead9686c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7814ce5cf6b4832ac43d70c6f2be4d9 xmlns="746eeb1b-80cd-4fad-b177-d5a720e80dce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Alle</TermName>
          <TermId xmlns="http://schemas.microsoft.com/office/infopath/2007/PartnerControls">0bc62512-1791-4b94-94ae-1264ecdc6d08</TermId>
        </TermInfo>
      </Terms>
    </g7814ce5cf6b4832ac43d70c6f2be4d9>
    <TaxCatchAll xmlns="0371a5a5-8721-476f-8553-d938aa270e39">
      <Value>376</Value>
      <Value>90</Value>
    </TaxCatchAll>
    <c738141d2fc94b35bbd941fe5704c2fc xmlns="746eeb1b-80cd-4fad-b177-d5a720e80dc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Poster-og presentasjonsmaler</TermName>
          <TermId xmlns="http://schemas.microsoft.com/office/infopath/2007/PartnerControls">6756cfed-6c99-49f8-9d82-1a515a821e6c</TermId>
        </TermInfo>
      </Terms>
    </c738141d2fc94b35bbd941fe5704c2fc>
    <Veiledning xmlns="746eeb1b-80cd-4fad-b177-d5a720e80dce">Klikk på pilen til høyre for filnavnet - Send til - Last ned en kopi</Veiledning>
    <k648df697f894ef584e34fb644e32ddd xmlns="746eeb1b-80cd-4fad-b177-d5a720e80dce">
      <Terms xmlns="http://schemas.microsoft.com/office/infopath/2007/PartnerControls"/>
    </k648df697f894ef584e34fb644e32ddd>
    <_dlc_DocId xmlns="0371a5a5-8721-476f-8553-d938aa270e39">NOFIMA-147-81</_dlc_DocId>
    <_dlc_DocIdUrl xmlns="0371a5a5-8721-476f-8553-d938aa270e39">
      <Url>http://intranett.nofima.no/Administrasjon/_layouts/DocIdRedir.aspx?ID=NOFIMA-147-81</Url>
      <Description>NOFIMA-147-81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C11D82-BC5E-4317-BD1C-B338AF10F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1a5a5-8721-476f-8553-d938aa270e39"/>
    <ds:schemaRef ds:uri="746eeb1b-80cd-4fad-b177-d5a720e80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00AD58-ED97-4CC7-88E1-2CEC217E7289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746eeb1b-80cd-4fad-b177-d5a720e80dce"/>
    <ds:schemaRef ds:uri="http://schemas.openxmlformats.org/package/2006/metadata/core-properties"/>
    <ds:schemaRef ds:uri="http://schemas.microsoft.com/office/infopath/2007/PartnerControls"/>
    <ds:schemaRef ds:uri="0371a5a5-8721-476f-8553-d938aa270e3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762F5B2-07D5-453C-97F6-B7441B9B79B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85F7ECF-8C62-4009-AD75-905FD1421A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Nofima presentasjonsmal</Template>
  <TotalTime>15009</TotalTime>
  <Words>666</Words>
  <Application>Microsoft Office PowerPoint</Application>
  <PresentationFormat>Skjermfremvisning (4:3)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7</vt:i4>
      </vt:variant>
      <vt:variant>
        <vt:lpstr>Lysbildetitler</vt:lpstr>
      </vt:variant>
      <vt:variant>
        <vt:i4>11</vt:i4>
      </vt:variant>
    </vt:vector>
  </HeadingPairs>
  <TitlesOfParts>
    <vt:vector size="21" baseType="lpstr">
      <vt:lpstr>Arial</vt:lpstr>
      <vt:lpstr>Calibri</vt:lpstr>
      <vt:lpstr>Lucida Grande</vt:lpstr>
      <vt:lpstr>INTRO</vt:lpstr>
      <vt:lpstr>Nofima tekst</vt:lpstr>
      <vt:lpstr>Nofima grønn</vt:lpstr>
      <vt:lpstr>Nofima orange</vt:lpstr>
      <vt:lpstr>Nofima rød</vt:lpstr>
      <vt:lpstr>Nofima blå</vt:lpstr>
      <vt:lpstr>1_Nofima gråblå</vt:lpstr>
      <vt:lpstr>Hvem skal eie fiskekvotene?</vt:lpstr>
      <vt:lpstr>Utvikling i lønn og pris på torsk </vt:lpstr>
      <vt:lpstr>Fiskeripolitikk eller økonomisk politikk </vt:lpstr>
      <vt:lpstr>Fiskeripolitikken handler om fordeling</vt:lpstr>
      <vt:lpstr> Sjøsamisk fiske – et sammensatt bilde</vt:lpstr>
      <vt:lpstr>PowerPoint-presentasjon</vt:lpstr>
      <vt:lpstr>PowerPoint-presentasjon</vt:lpstr>
      <vt:lpstr>PowerPoint-presentasjon</vt:lpstr>
      <vt:lpstr>Uenighet om fordeling er varig</vt:lpstr>
      <vt:lpstr>Hvem skal utforme fiskeripolitikken?</vt:lpstr>
      <vt:lpstr>PowerPoint-presentasjon</vt:lpstr>
    </vt:vector>
  </TitlesOfParts>
  <Company>Lundblad Media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Powerpointmal_tom</dc:title>
  <dc:creator>Edgar.Henriksen@Nofima.no</dc:creator>
  <cp:lastModifiedBy>Heidi Katrine Trige</cp:lastModifiedBy>
  <cp:revision>221</cp:revision>
  <cp:lastPrinted>2015-10-13T07:38:08Z</cp:lastPrinted>
  <dcterms:created xsi:type="dcterms:W3CDTF">2015-04-16T13:33:18Z</dcterms:created>
  <dcterms:modified xsi:type="dcterms:W3CDTF">2015-10-13T07:38:38Z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0x0101009781B2A766C10244B1D42584FC65B9F2</vt:lpwstr>
  </property>
  <property fmtid="{D5CDD505-2E9C-101B-9397-08002B2CF9AE}" pid="3" name="_dlc_DocIdItemGuid">
    <vt:lpwstr>4b74f02d-d22e-41dd-ad9f-bdc6c03a224b</vt:lpwstr>
  </property>
  <property fmtid="{D5CDD505-2E9C-101B-9397-08002B2CF9AE}" pid="4" name="Enhet">
    <vt:lpwstr/>
  </property>
  <property fmtid="{D5CDD505-2E9C-101B-9397-08002B2CF9AE}" pid="5" name="Kategori">
    <vt:lpwstr>376;#Poster-og presentasjonsmaler|6756cfed-6c99-49f8-9d82-1a515a821e6c</vt:lpwstr>
  </property>
  <property fmtid="{D5CDD505-2E9C-101B-9397-08002B2CF9AE}" pid="6" name="Lokalitet">
    <vt:lpwstr>90;#Alle|0bc62512-1791-4b94-94ae-1264ecdc6d08</vt:lpwstr>
  </property>
</Properties>
</file>